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ppt" ContentType="application/vnd.ms-powerpoi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7" r:id="rId1"/>
  </p:sldMasterIdLst>
  <p:notesMasterIdLst>
    <p:notesMasterId r:id="rId25"/>
  </p:notesMasterIdLst>
  <p:handoutMasterIdLst>
    <p:handoutMasterId r:id="rId26"/>
  </p:handoutMasterIdLst>
  <p:sldIdLst>
    <p:sldId id="531" r:id="rId2"/>
    <p:sldId id="453" r:id="rId3"/>
    <p:sldId id="535" r:id="rId4"/>
    <p:sldId id="456" r:id="rId5"/>
    <p:sldId id="534" r:id="rId6"/>
    <p:sldId id="533" r:id="rId7"/>
    <p:sldId id="536" r:id="rId8"/>
    <p:sldId id="537" r:id="rId9"/>
    <p:sldId id="549" r:id="rId10"/>
    <p:sldId id="544" r:id="rId11"/>
    <p:sldId id="532" r:id="rId12"/>
    <p:sldId id="548" r:id="rId13"/>
    <p:sldId id="550" r:id="rId14"/>
    <p:sldId id="540" r:id="rId15"/>
    <p:sldId id="551" r:id="rId16"/>
    <p:sldId id="552" r:id="rId17"/>
    <p:sldId id="542" r:id="rId18"/>
    <p:sldId id="543" r:id="rId19"/>
    <p:sldId id="541" r:id="rId20"/>
    <p:sldId id="545" r:id="rId21"/>
    <p:sldId id="546" r:id="rId22"/>
    <p:sldId id="553" r:id="rId23"/>
    <p:sldId id="547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E8F3FC"/>
    <a:srgbClr val="D1D2D4"/>
    <a:srgbClr val="A6B3AF"/>
    <a:srgbClr val="AFD5E9"/>
    <a:srgbClr val="B1D2EA"/>
    <a:srgbClr val="0083C7"/>
    <a:srgbClr val="E8D5A9"/>
    <a:srgbClr val="FF7D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5161" autoAdjust="0"/>
  </p:normalViewPr>
  <p:slideViewPr>
    <p:cSldViewPr snapToObjects="1">
      <p:cViewPr varScale="1">
        <p:scale>
          <a:sx n="75" d="100"/>
          <a:sy n="75" d="100"/>
        </p:scale>
        <p:origin x="-101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5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2696"/>
    </p:cViewPr>
  </p:sorterViewPr>
  <p:notesViewPr>
    <p:cSldViewPr snapToObjects="1">
      <p:cViewPr varScale="1">
        <p:scale>
          <a:sx n="63" d="100"/>
          <a:sy n="63" d="100"/>
        </p:scale>
        <p:origin x="-2490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AD2EB3-A6F3-C741-A7C8-C0D473029025}" type="doc">
      <dgm:prSet loTypeId="urn:microsoft.com/office/officeart/2005/8/layout/balance1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81C982-F11B-5C45-8938-A9F7B9355DFF}">
      <dgm:prSet custT="1"/>
      <dgm:spPr>
        <a:solidFill>
          <a:schemeClr val="bg1"/>
        </a:solidFill>
        <a:ln>
          <a:solidFill>
            <a:srgbClr val="BFBFBF">
              <a:alpha val="90000"/>
            </a:srgbClr>
          </a:solidFill>
        </a:ln>
      </dgm:spPr>
      <dgm:t>
        <a:bodyPr/>
        <a:lstStyle/>
        <a:p>
          <a:pPr rtl="0"/>
          <a:r>
            <a:rPr lang="en-US" sz="1800" b="1" dirty="0" smtClean="0"/>
            <a:t>Easier</a:t>
          </a:r>
          <a:endParaRPr lang="en-US" sz="1800" b="1" dirty="0"/>
        </a:p>
      </dgm:t>
    </dgm:pt>
    <dgm:pt modelId="{26B3D5CD-170F-8B43-842D-6282673E2CCC}" type="parTrans" cxnId="{4E9BB426-9411-414A-B163-54E18E7E59A8}">
      <dgm:prSet/>
      <dgm:spPr/>
      <dgm:t>
        <a:bodyPr/>
        <a:lstStyle/>
        <a:p>
          <a:endParaRPr lang="en-US"/>
        </a:p>
      </dgm:t>
    </dgm:pt>
    <dgm:pt modelId="{6100B02C-7734-1F4F-860B-599720B52B2C}" type="sibTrans" cxnId="{4E9BB426-9411-414A-B163-54E18E7E59A8}">
      <dgm:prSet/>
      <dgm:spPr/>
      <dgm:t>
        <a:bodyPr/>
        <a:lstStyle/>
        <a:p>
          <a:endParaRPr lang="en-US"/>
        </a:p>
      </dgm:t>
    </dgm:pt>
    <dgm:pt modelId="{7EF32CFE-D9F4-9B42-81EF-55768CE6AEEF}">
      <dgm:prSet custT="1"/>
      <dgm:spPr>
        <a:solidFill>
          <a:schemeClr val="bg1"/>
        </a:solidFill>
        <a:ln>
          <a:solidFill>
            <a:srgbClr val="BFBFBF">
              <a:alpha val="90000"/>
            </a:srgbClr>
          </a:solidFill>
        </a:ln>
      </dgm:spPr>
      <dgm:t>
        <a:bodyPr/>
        <a:lstStyle/>
        <a:p>
          <a:pPr rtl="0"/>
          <a:r>
            <a:rPr lang="en-US" sz="1800" b="1" dirty="0" smtClean="0"/>
            <a:t>Difficult </a:t>
          </a:r>
          <a:endParaRPr lang="en-US" sz="1800" b="1" dirty="0"/>
        </a:p>
      </dgm:t>
    </dgm:pt>
    <dgm:pt modelId="{73619BE1-8BB4-0F48-A3C7-82A73904A8B3}" type="parTrans" cxnId="{FE087C2C-39B0-C043-BBF7-F5F251CE90EE}">
      <dgm:prSet/>
      <dgm:spPr/>
      <dgm:t>
        <a:bodyPr/>
        <a:lstStyle/>
        <a:p>
          <a:endParaRPr lang="en-US"/>
        </a:p>
      </dgm:t>
    </dgm:pt>
    <dgm:pt modelId="{F70D4D5C-BE88-894C-A1FA-2FFA438F5782}" type="sibTrans" cxnId="{FE087C2C-39B0-C043-BBF7-F5F251CE90EE}">
      <dgm:prSet/>
      <dgm:spPr/>
      <dgm:t>
        <a:bodyPr/>
        <a:lstStyle/>
        <a:p>
          <a:endParaRPr lang="en-US"/>
        </a:p>
      </dgm:t>
    </dgm:pt>
    <dgm:pt modelId="{2CD67B7C-A4BA-E047-A92D-B3A3EC3267D0}">
      <dgm:prSet/>
      <dgm:spPr>
        <a:solidFill>
          <a:srgbClr val="0083C7"/>
        </a:solidFill>
        <a:ln>
          <a:solidFill>
            <a:srgbClr val="FFFFFF"/>
          </a:solidFill>
        </a:ln>
      </dgm:spPr>
      <dgm:t>
        <a:bodyPr/>
        <a:lstStyle/>
        <a:p>
          <a:pPr rtl="0"/>
          <a:r>
            <a:rPr lang="en-US" b="0" dirty="0" smtClean="0"/>
            <a:t>Brand awareness</a:t>
          </a:r>
          <a:endParaRPr lang="en-US" b="0" dirty="0"/>
        </a:p>
      </dgm:t>
    </dgm:pt>
    <dgm:pt modelId="{991A0892-52AE-154C-9D3C-7777ADFC994A}" type="parTrans" cxnId="{5E568A15-2660-5D42-B962-D60C0037AD54}">
      <dgm:prSet/>
      <dgm:spPr/>
      <dgm:t>
        <a:bodyPr/>
        <a:lstStyle/>
        <a:p>
          <a:endParaRPr lang="en-US"/>
        </a:p>
      </dgm:t>
    </dgm:pt>
    <dgm:pt modelId="{70A87B27-A1B4-5040-8942-A3D5769D51D6}" type="sibTrans" cxnId="{5E568A15-2660-5D42-B962-D60C0037AD54}">
      <dgm:prSet/>
      <dgm:spPr/>
      <dgm:t>
        <a:bodyPr/>
        <a:lstStyle/>
        <a:p>
          <a:endParaRPr lang="en-US"/>
        </a:p>
      </dgm:t>
    </dgm:pt>
    <dgm:pt modelId="{419D87E2-2F54-BA4C-A1FD-1351997206E9}">
      <dgm:prSet/>
      <dgm:spPr/>
      <dgm:t>
        <a:bodyPr/>
        <a:lstStyle/>
        <a:p>
          <a:endParaRPr lang="en-US" dirty="0"/>
        </a:p>
      </dgm:t>
    </dgm:pt>
    <dgm:pt modelId="{F4CECEE5-FDFF-404A-BE8A-76CBDC230DD2}" type="parTrans" cxnId="{4B8D6B3B-BF8E-5C44-9A90-522A57B7B6A1}">
      <dgm:prSet/>
      <dgm:spPr/>
      <dgm:t>
        <a:bodyPr/>
        <a:lstStyle/>
        <a:p>
          <a:endParaRPr lang="en-US"/>
        </a:p>
      </dgm:t>
    </dgm:pt>
    <dgm:pt modelId="{12AC9028-F96C-2B45-8562-923DDF4E22A5}" type="sibTrans" cxnId="{4B8D6B3B-BF8E-5C44-9A90-522A57B7B6A1}">
      <dgm:prSet/>
      <dgm:spPr/>
      <dgm:t>
        <a:bodyPr/>
        <a:lstStyle/>
        <a:p>
          <a:endParaRPr lang="en-US"/>
        </a:p>
      </dgm:t>
    </dgm:pt>
    <dgm:pt modelId="{6A0B9229-0ED5-8140-9BF1-711619A7F990}">
      <dgm:prSet/>
      <dgm:spPr/>
      <dgm:t>
        <a:bodyPr/>
        <a:lstStyle/>
        <a:p>
          <a:pPr rtl="0"/>
          <a:endParaRPr lang="en-US" b="1" dirty="0"/>
        </a:p>
      </dgm:t>
    </dgm:pt>
    <dgm:pt modelId="{8E023329-FD7B-7A40-94FD-0A0DA92727A7}" type="parTrans" cxnId="{F1E77A47-0117-F84A-8A58-108C9B0C9E10}">
      <dgm:prSet/>
      <dgm:spPr/>
      <dgm:t>
        <a:bodyPr/>
        <a:lstStyle/>
        <a:p>
          <a:endParaRPr lang="en-US"/>
        </a:p>
      </dgm:t>
    </dgm:pt>
    <dgm:pt modelId="{6E318167-218D-AD44-8F01-D1570BEF906D}" type="sibTrans" cxnId="{F1E77A47-0117-F84A-8A58-108C9B0C9E10}">
      <dgm:prSet/>
      <dgm:spPr/>
      <dgm:t>
        <a:bodyPr/>
        <a:lstStyle/>
        <a:p>
          <a:endParaRPr lang="en-US"/>
        </a:p>
      </dgm:t>
    </dgm:pt>
    <dgm:pt modelId="{3BFAAA09-E57C-7F41-B507-C6FDBB6EF368}">
      <dgm:prSet/>
      <dgm:spPr>
        <a:solidFill>
          <a:srgbClr val="0083C7"/>
        </a:solidFill>
        <a:ln>
          <a:solidFill>
            <a:srgbClr val="FFFFFF"/>
          </a:solidFill>
        </a:ln>
      </dgm:spPr>
      <dgm:t>
        <a:bodyPr/>
        <a:lstStyle/>
        <a:p>
          <a:r>
            <a:rPr lang="en-US" dirty="0" smtClean="0"/>
            <a:t>Business outcome</a:t>
          </a:r>
          <a:endParaRPr lang="en-US" dirty="0"/>
        </a:p>
      </dgm:t>
    </dgm:pt>
    <dgm:pt modelId="{3420E699-3F24-E849-9566-EFB32E944A0A}" type="parTrans" cxnId="{959DB85D-848C-9D44-80EC-CD986B9CD7DD}">
      <dgm:prSet/>
      <dgm:spPr/>
      <dgm:t>
        <a:bodyPr/>
        <a:lstStyle/>
        <a:p>
          <a:endParaRPr lang="en-US"/>
        </a:p>
      </dgm:t>
    </dgm:pt>
    <dgm:pt modelId="{86B2C62C-3562-AF4A-88B5-03A795297B72}" type="sibTrans" cxnId="{959DB85D-848C-9D44-80EC-CD986B9CD7DD}">
      <dgm:prSet/>
      <dgm:spPr/>
      <dgm:t>
        <a:bodyPr/>
        <a:lstStyle/>
        <a:p>
          <a:endParaRPr lang="en-US"/>
        </a:p>
      </dgm:t>
    </dgm:pt>
    <dgm:pt modelId="{9438BA1D-AD46-EC4B-A739-828AAE2F7AF9}">
      <dgm:prSet/>
      <dgm:spPr>
        <a:solidFill>
          <a:srgbClr val="0083C7"/>
        </a:solidFill>
        <a:ln>
          <a:solidFill>
            <a:srgbClr val="FFFFFF"/>
          </a:solidFill>
        </a:ln>
      </dgm:spPr>
      <dgm:t>
        <a:bodyPr/>
        <a:lstStyle/>
        <a:p>
          <a:pPr rtl="0"/>
          <a:r>
            <a:rPr lang="en-US" b="0" dirty="0" smtClean="0"/>
            <a:t>Website traffic</a:t>
          </a:r>
          <a:endParaRPr lang="en-US" b="0" dirty="0"/>
        </a:p>
      </dgm:t>
    </dgm:pt>
    <dgm:pt modelId="{2C4E1F2C-B977-C442-8812-B7EDB66B1D86}" type="parTrans" cxnId="{6B1E1F39-4CCE-0348-A827-86B7C92A176D}">
      <dgm:prSet/>
      <dgm:spPr/>
      <dgm:t>
        <a:bodyPr/>
        <a:lstStyle/>
        <a:p>
          <a:endParaRPr lang="en-US"/>
        </a:p>
      </dgm:t>
    </dgm:pt>
    <dgm:pt modelId="{3C61336B-766F-3743-A3C1-CF879C451929}" type="sibTrans" cxnId="{6B1E1F39-4CCE-0348-A827-86B7C92A176D}">
      <dgm:prSet/>
      <dgm:spPr/>
      <dgm:t>
        <a:bodyPr/>
        <a:lstStyle/>
        <a:p>
          <a:endParaRPr lang="en-US"/>
        </a:p>
      </dgm:t>
    </dgm:pt>
    <dgm:pt modelId="{A377AFC3-83D8-7744-A1B3-D1DDCD209FF3}">
      <dgm:prSet/>
      <dgm:spPr>
        <a:solidFill>
          <a:srgbClr val="0083C7"/>
        </a:solidFill>
        <a:ln>
          <a:solidFill>
            <a:srgbClr val="FFFFFF"/>
          </a:solidFill>
        </a:ln>
      </dgm:spPr>
      <dgm:t>
        <a:bodyPr/>
        <a:lstStyle/>
        <a:p>
          <a:pPr rtl="0"/>
          <a:r>
            <a:rPr lang="en-US" b="0" dirty="0" smtClean="0"/>
            <a:t>Product feedback</a:t>
          </a:r>
          <a:endParaRPr lang="en-US" b="0" dirty="0"/>
        </a:p>
      </dgm:t>
    </dgm:pt>
    <dgm:pt modelId="{51CA6B48-AB6D-6C48-B6DE-E46DC1A76651}" type="parTrans" cxnId="{EBC4D184-C93F-2E46-82DC-4A04EF3FFAFA}">
      <dgm:prSet/>
      <dgm:spPr/>
      <dgm:t>
        <a:bodyPr/>
        <a:lstStyle/>
        <a:p>
          <a:endParaRPr lang="en-US"/>
        </a:p>
      </dgm:t>
    </dgm:pt>
    <dgm:pt modelId="{51FA093A-60BA-0A47-9A1B-15BDC58E9171}" type="sibTrans" cxnId="{EBC4D184-C93F-2E46-82DC-4A04EF3FFAFA}">
      <dgm:prSet/>
      <dgm:spPr/>
      <dgm:t>
        <a:bodyPr/>
        <a:lstStyle/>
        <a:p>
          <a:endParaRPr lang="en-US"/>
        </a:p>
      </dgm:t>
    </dgm:pt>
    <dgm:pt modelId="{25A3E02B-E579-9C4B-B792-1D466B6ABE6D}">
      <dgm:prSet/>
      <dgm:spPr>
        <a:solidFill>
          <a:srgbClr val="0083C7"/>
        </a:solidFill>
        <a:ln>
          <a:solidFill>
            <a:srgbClr val="FFFFFF"/>
          </a:solidFill>
        </a:ln>
      </dgm:spPr>
      <dgm:t>
        <a:bodyPr/>
        <a:lstStyle/>
        <a:p>
          <a:pPr rtl="0"/>
          <a:r>
            <a:rPr lang="en-US" b="0" dirty="0" smtClean="0"/>
            <a:t>Prospect lead volume</a:t>
          </a:r>
          <a:endParaRPr lang="en-US" b="0" dirty="0"/>
        </a:p>
      </dgm:t>
    </dgm:pt>
    <dgm:pt modelId="{65A69616-CBBD-AE4E-B7D6-DBA28C1AE2A2}" type="parTrans" cxnId="{6597FC74-16D5-D445-8DE9-16558B98BE02}">
      <dgm:prSet/>
      <dgm:spPr/>
      <dgm:t>
        <a:bodyPr/>
        <a:lstStyle/>
        <a:p>
          <a:endParaRPr lang="en-US"/>
        </a:p>
      </dgm:t>
    </dgm:pt>
    <dgm:pt modelId="{9B9DBC4E-6705-C146-B1B4-30860B3F279A}" type="sibTrans" cxnId="{6597FC74-16D5-D445-8DE9-16558B98BE02}">
      <dgm:prSet/>
      <dgm:spPr/>
      <dgm:t>
        <a:bodyPr/>
        <a:lstStyle/>
        <a:p>
          <a:endParaRPr lang="en-US"/>
        </a:p>
      </dgm:t>
    </dgm:pt>
    <dgm:pt modelId="{D613D6F3-4D0E-4F4B-804F-75ED29F79CB4}">
      <dgm:prSet/>
      <dgm:spPr>
        <a:solidFill>
          <a:srgbClr val="0083C7"/>
        </a:solidFill>
        <a:ln>
          <a:solidFill>
            <a:srgbClr val="FFFFFF"/>
          </a:solidFill>
        </a:ln>
      </dgm:spPr>
      <dgm:t>
        <a:bodyPr/>
        <a:lstStyle/>
        <a:p>
          <a:r>
            <a:rPr lang="en-US" dirty="0" smtClean="0"/>
            <a:t>Prospect engagement</a:t>
          </a:r>
          <a:endParaRPr lang="en-US" dirty="0"/>
        </a:p>
      </dgm:t>
    </dgm:pt>
    <dgm:pt modelId="{58DC4B74-04A8-9A4D-ACBE-4B61C22014B2}" type="parTrans" cxnId="{48E68D1B-EEDF-CA4D-84A0-F547DF72EE4E}">
      <dgm:prSet/>
      <dgm:spPr/>
      <dgm:t>
        <a:bodyPr/>
        <a:lstStyle/>
        <a:p>
          <a:endParaRPr lang="en-US"/>
        </a:p>
      </dgm:t>
    </dgm:pt>
    <dgm:pt modelId="{143CD911-D691-A74F-802C-99DC7EE84FEA}" type="sibTrans" cxnId="{48E68D1B-EEDF-CA4D-84A0-F547DF72EE4E}">
      <dgm:prSet/>
      <dgm:spPr/>
      <dgm:t>
        <a:bodyPr/>
        <a:lstStyle/>
        <a:p>
          <a:endParaRPr lang="en-US"/>
        </a:p>
      </dgm:t>
    </dgm:pt>
    <dgm:pt modelId="{6D36EDA6-BE0F-184B-BFDD-6B95A4C21744}">
      <dgm:prSet/>
      <dgm:spPr>
        <a:solidFill>
          <a:srgbClr val="0083C7"/>
        </a:solidFill>
        <a:ln>
          <a:solidFill>
            <a:srgbClr val="FFFFFF"/>
          </a:solidFill>
        </a:ln>
      </dgm:spPr>
      <dgm:t>
        <a:bodyPr/>
        <a:lstStyle/>
        <a:p>
          <a:r>
            <a:rPr lang="en-US" dirty="0" smtClean="0"/>
            <a:t>Lead Quality</a:t>
          </a:r>
          <a:endParaRPr lang="en-US" dirty="0"/>
        </a:p>
      </dgm:t>
    </dgm:pt>
    <dgm:pt modelId="{400D713C-C35B-C044-9234-7DFCE86B84EF}" type="parTrans" cxnId="{BCAF04F6-DD8E-C749-86B4-C6D2D0836B65}">
      <dgm:prSet/>
      <dgm:spPr/>
      <dgm:t>
        <a:bodyPr/>
        <a:lstStyle/>
        <a:p>
          <a:endParaRPr lang="en-US"/>
        </a:p>
      </dgm:t>
    </dgm:pt>
    <dgm:pt modelId="{CCB87C0A-2B1F-6D4E-B8F1-2AD383B5C303}" type="sibTrans" cxnId="{BCAF04F6-DD8E-C749-86B4-C6D2D0836B65}">
      <dgm:prSet/>
      <dgm:spPr/>
      <dgm:t>
        <a:bodyPr/>
        <a:lstStyle/>
        <a:p>
          <a:endParaRPr lang="en-US"/>
        </a:p>
      </dgm:t>
    </dgm:pt>
    <dgm:pt modelId="{C96A1D76-5EDA-7143-BCE5-DE4F2A253A16}" type="pres">
      <dgm:prSet presAssocID="{2EAD2EB3-A6F3-C741-A7C8-C0D473029025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B7DCE5-8B29-7D45-9AAB-C7C3967A2F24}" type="pres">
      <dgm:prSet presAssocID="{2EAD2EB3-A6F3-C741-A7C8-C0D473029025}" presName="dummyMaxCanvas" presStyleCnt="0"/>
      <dgm:spPr/>
    </dgm:pt>
    <dgm:pt modelId="{7D019A97-2CD5-2A48-93D3-D1E7AA9CF99C}" type="pres">
      <dgm:prSet presAssocID="{2EAD2EB3-A6F3-C741-A7C8-C0D473029025}" presName="parentComposite" presStyleCnt="0"/>
      <dgm:spPr/>
    </dgm:pt>
    <dgm:pt modelId="{E84F6781-798D-7E44-B454-C251C897B1CD}" type="pres">
      <dgm:prSet presAssocID="{2EAD2EB3-A6F3-C741-A7C8-C0D473029025}" presName="parent1" presStyleLbl="alignAccFollowNode1" presStyleIdx="0" presStyleCnt="4" custScaleY="43635" custLinFactNeighborX="8028" custLinFactNeighborY="36287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2E767977-53A0-4544-9498-1CEF35D27B89}" type="pres">
      <dgm:prSet presAssocID="{2EAD2EB3-A6F3-C741-A7C8-C0D473029025}" presName="parent2" presStyleLbl="alignAccFollowNode1" presStyleIdx="1" presStyleCnt="4" custScaleY="43635" custLinFactNeighborX="13559" custLinFactNeighborY="36287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AEB89F0E-4875-4841-A2D9-FB2C2AF8A9AD}" type="pres">
      <dgm:prSet presAssocID="{2EAD2EB3-A6F3-C741-A7C8-C0D473029025}" presName="childrenComposite" presStyleCnt="0"/>
      <dgm:spPr/>
    </dgm:pt>
    <dgm:pt modelId="{5936AD80-333A-3345-B033-CDC344B3B012}" type="pres">
      <dgm:prSet presAssocID="{2EAD2EB3-A6F3-C741-A7C8-C0D473029025}" presName="dummyMaxCanvas_ChildArea" presStyleCnt="0"/>
      <dgm:spPr/>
    </dgm:pt>
    <dgm:pt modelId="{9BCE5A12-A068-2740-9070-03B1C9B4C335}" type="pres">
      <dgm:prSet presAssocID="{2EAD2EB3-A6F3-C741-A7C8-C0D473029025}" presName="fulcrum" presStyleLbl="alignAccFollowNode1" presStyleIdx="2" presStyleCnt="4"/>
      <dgm:spPr>
        <a:solidFill>
          <a:srgbClr val="B1D2EA"/>
        </a:solidFill>
      </dgm:spPr>
      <dgm:t>
        <a:bodyPr/>
        <a:lstStyle/>
        <a:p>
          <a:endParaRPr lang="en-US"/>
        </a:p>
      </dgm:t>
    </dgm:pt>
    <dgm:pt modelId="{0ABAB3C1-5684-AA4B-A6FC-FDA05B72773B}" type="pres">
      <dgm:prSet presAssocID="{2EAD2EB3-A6F3-C741-A7C8-C0D473029025}" presName="balance_34" presStyleLbl="alignAccFollowNode1" presStyleIdx="3" presStyleCnt="4">
        <dgm:presLayoutVars>
          <dgm:bulletEnabled val="1"/>
        </dgm:presLayoutVars>
      </dgm:prSet>
      <dgm:spPr>
        <a:solidFill>
          <a:srgbClr val="B1D2EA"/>
        </a:solidFill>
      </dgm:spPr>
      <dgm:t>
        <a:bodyPr/>
        <a:lstStyle/>
        <a:p>
          <a:endParaRPr lang="en-US"/>
        </a:p>
      </dgm:t>
    </dgm:pt>
    <dgm:pt modelId="{0B64780A-6578-464F-8AA6-8F87ED1EAB3E}" type="pres">
      <dgm:prSet presAssocID="{2EAD2EB3-A6F3-C741-A7C8-C0D473029025}" presName="right_34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CD15EA-F9B7-3547-9ADA-D8A3A43B54F4}" type="pres">
      <dgm:prSet presAssocID="{2EAD2EB3-A6F3-C741-A7C8-C0D473029025}" presName="right_34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0E916D-693B-0E41-80B2-5D2EB1C943F2}" type="pres">
      <dgm:prSet presAssocID="{2EAD2EB3-A6F3-C741-A7C8-C0D473029025}" presName="right_34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160555-4703-9D4C-8178-D7A8C9F831D3}" type="pres">
      <dgm:prSet presAssocID="{2EAD2EB3-A6F3-C741-A7C8-C0D473029025}" presName="right_34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40AF3B-DC67-944F-A4AF-E718129C914D}" type="pres">
      <dgm:prSet presAssocID="{2EAD2EB3-A6F3-C741-A7C8-C0D473029025}" presName="left_34_1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8DD0B0-A78E-2F4B-A671-53440B37DE68}" type="pres">
      <dgm:prSet presAssocID="{2EAD2EB3-A6F3-C741-A7C8-C0D473029025}" presName="left_34_2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47029C-C3A4-CA41-B2E2-4ABB0A1C2BB4}" type="pres">
      <dgm:prSet presAssocID="{2EAD2EB3-A6F3-C741-A7C8-C0D473029025}" presName="left_34_3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597FC74-16D5-D445-8DE9-16558B98BE02}" srcId="{B381C982-F11B-5C45-8938-A9F7B9355DFF}" destId="{25A3E02B-E579-9C4B-B792-1D466B6ABE6D}" srcOrd="2" destOrd="0" parTransId="{65A69616-CBBD-AE4E-B7D6-DBA28C1AE2A2}" sibTransId="{9B9DBC4E-6705-C146-B1B4-30860B3F279A}"/>
    <dgm:cxn modelId="{BECD154A-4AC6-4FB0-9DB2-E96C8BCACCFC}" type="presOf" srcId="{6D36EDA6-BE0F-184B-BFDD-6B95A4C21744}" destId="{B2160555-4703-9D4C-8178-D7A8C9F831D3}" srcOrd="0" destOrd="0" presId="urn:microsoft.com/office/officeart/2005/8/layout/balance1"/>
    <dgm:cxn modelId="{B7E7EC1D-B5E2-48DD-9C2A-6D4797E0DE71}" type="presOf" srcId="{25A3E02B-E579-9C4B-B792-1D466B6ABE6D}" destId="{6C47029C-C3A4-CA41-B2E2-4ABB0A1C2BB4}" srcOrd="0" destOrd="0" presId="urn:microsoft.com/office/officeart/2005/8/layout/balance1"/>
    <dgm:cxn modelId="{48E68D1B-EEDF-CA4D-84A0-F547DF72EE4E}" srcId="{7EF32CFE-D9F4-9B42-81EF-55768CE6AEEF}" destId="{D613D6F3-4D0E-4F4B-804F-75ED29F79CB4}" srcOrd="2" destOrd="0" parTransId="{58DC4B74-04A8-9A4D-ACBE-4B61C22014B2}" sibTransId="{143CD911-D691-A74F-802C-99DC7EE84FEA}"/>
    <dgm:cxn modelId="{B2085564-F0D6-4089-91AE-4F62FEACEF20}" type="presOf" srcId="{D613D6F3-4D0E-4F4B-804F-75ED29F79CB4}" destId="{710E916D-693B-0E41-80B2-5D2EB1C943F2}" srcOrd="0" destOrd="0" presId="urn:microsoft.com/office/officeart/2005/8/layout/balance1"/>
    <dgm:cxn modelId="{BCAF04F6-DD8E-C749-86B4-C6D2D0836B65}" srcId="{7EF32CFE-D9F4-9B42-81EF-55768CE6AEEF}" destId="{6D36EDA6-BE0F-184B-BFDD-6B95A4C21744}" srcOrd="3" destOrd="0" parTransId="{400D713C-C35B-C044-9234-7DFCE86B84EF}" sibTransId="{CCB87C0A-2B1F-6D4E-B8F1-2AD383B5C303}"/>
    <dgm:cxn modelId="{D5AC4999-1E44-44E1-B50B-EA106AE5A3A6}" type="presOf" srcId="{B381C982-F11B-5C45-8938-A9F7B9355DFF}" destId="{E84F6781-798D-7E44-B454-C251C897B1CD}" srcOrd="0" destOrd="0" presId="urn:microsoft.com/office/officeart/2005/8/layout/balance1"/>
    <dgm:cxn modelId="{959DB85D-848C-9D44-80EC-CD986B9CD7DD}" srcId="{7EF32CFE-D9F4-9B42-81EF-55768CE6AEEF}" destId="{3BFAAA09-E57C-7F41-B507-C6FDBB6EF368}" srcOrd="1" destOrd="0" parTransId="{3420E699-3F24-E849-9566-EFB32E944A0A}" sibTransId="{86B2C62C-3562-AF4A-88B5-03A795297B72}"/>
    <dgm:cxn modelId="{00B9E746-AE87-4185-86E5-AA3BBC0001BB}" type="presOf" srcId="{A377AFC3-83D8-7744-A1B3-D1DDCD209FF3}" destId="{AD8DD0B0-A78E-2F4B-A671-53440B37DE68}" srcOrd="0" destOrd="0" presId="urn:microsoft.com/office/officeart/2005/8/layout/balance1"/>
    <dgm:cxn modelId="{64F41C88-E403-4391-B2A5-F2F0EC18B5EE}" type="presOf" srcId="{3BFAAA09-E57C-7F41-B507-C6FDBB6EF368}" destId="{A8CD15EA-F9B7-3547-9ADA-D8A3A43B54F4}" srcOrd="0" destOrd="0" presId="urn:microsoft.com/office/officeart/2005/8/layout/balance1"/>
    <dgm:cxn modelId="{E1C1F69A-5AEB-4029-B410-78BED7CDCCA6}" type="presOf" srcId="{2CD67B7C-A4BA-E047-A92D-B3A3EC3267D0}" destId="{0B64780A-6578-464F-8AA6-8F87ED1EAB3E}" srcOrd="0" destOrd="0" presId="urn:microsoft.com/office/officeart/2005/8/layout/balance1"/>
    <dgm:cxn modelId="{4E9BB426-9411-414A-B163-54E18E7E59A8}" srcId="{2EAD2EB3-A6F3-C741-A7C8-C0D473029025}" destId="{B381C982-F11B-5C45-8938-A9F7B9355DFF}" srcOrd="0" destOrd="0" parTransId="{26B3D5CD-170F-8B43-842D-6282673E2CCC}" sibTransId="{6100B02C-7734-1F4F-860B-599720B52B2C}"/>
    <dgm:cxn modelId="{9EFED813-C552-45AB-B5E4-D56A50BD2AB7}" type="presOf" srcId="{2EAD2EB3-A6F3-C741-A7C8-C0D473029025}" destId="{C96A1D76-5EDA-7143-BCE5-DE4F2A253A16}" srcOrd="0" destOrd="0" presId="urn:microsoft.com/office/officeart/2005/8/layout/balance1"/>
    <dgm:cxn modelId="{A6A86D5A-173A-462D-BF81-40483C66CE7E}" type="presOf" srcId="{7EF32CFE-D9F4-9B42-81EF-55768CE6AEEF}" destId="{2E767977-53A0-4544-9498-1CEF35D27B89}" srcOrd="0" destOrd="0" presId="urn:microsoft.com/office/officeart/2005/8/layout/balance1"/>
    <dgm:cxn modelId="{5E568A15-2660-5D42-B962-D60C0037AD54}" srcId="{7EF32CFE-D9F4-9B42-81EF-55768CE6AEEF}" destId="{2CD67B7C-A4BA-E047-A92D-B3A3EC3267D0}" srcOrd="0" destOrd="0" parTransId="{991A0892-52AE-154C-9D3C-7777ADFC994A}" sibTransId="{70A87B27-A1B4-5040-8942-A3D5769D51D6}"/>
    <dgm:cxn modelId="{4B8D6B3B-BF8E-5C44-9A90-522A57B7B6A1}" srcId="{2EAD2EB3-A6F3-C741-A7C8-C0D473029025}" destId="{419D87E2-2F54-BA4C-A1FD-1351997206E9}" srcOrd="2" destOrd="0" parTransId="{F4CECEE5-FDFF-404A-BE8A-76CBDC230DD2}" sibTransId="{12AC9028-F96C-2B45-8562-923DDF4E22A5}"/>
    <dgm:cxn modelId="{6B1E1F39-4CCE-0348-A827-86B7C92A176D}" srcId="{B381C982-F11B-5C45-8938-A9F7B9355DFF}" destId="{9438BA1D-AD46-EC4B-A739-828AAE2F7AF9}" srcOrd="0" destOrd="0" parTransId="{2C4E1F2C-B977-C442-8812-B7EDB66B1D86}" sibTransId="{3C61336B-766F-3743-A3C1-CF879C451929}"/>
    <dgm:cxn modelId="{5DA8CAE6-DDE1-43B1-94F5-071B7B8A7CB4}" type="presOf" srcId="{9438BA1D-AD46-EC4B-A739-828AAE2F7AF9}" destId="{6540AF3B-DC67-944F-A4AF-E718129C914D}" srcOrd="0" destOrd="0" presId="urn:microsoft.com/office/officeart/2005/8/layout/balance1"/>
    <dgm:cxn modelId="{F1E77A47-0117-F84A-8A58-108C9B0C9E10}" srcId="{2EAD2EB3-A6F3-C741-A7C8-C0D473029025}" destId="{6A0B9229-0ED5-8140-9BF1-711619A7F990}" srcOrd="3" destOrd="0" parTransId="{8E023329-FD7B-7A40-94FD-0A0DA92727A7}" sibTransId="{6E318167-218D-AD44-8F01-D1570BEF906D}"/>
    <dgm:cxn modelId="{EBC4D184-C93F-2E46-82DC-4A04EF3FFAFA}" srcId="{B381C982-F11B-5C45-8938-A9F7B9355DFF}" destId="{A377AFC3-83D8-7744-A1B3-D1DDCD209FF3}" srcOrd="1" destOrd="0" parTransId="{51CA6B48-AB6D-6C48-B6DE-E46DC1A76651}" sibTransId="{51FA093A-60BA-0A47-9A1B-15BDC58E9171}"/>
    <dgm:cxn modelId="{FE087C2C-39B0-C043-BBF7-F5F251CE90EE}" srcId="{2EAD2EB3-A6F3-C741-A7C8-C0D473029025}" destId="{7EF32CFE-D9F4-9B42-81EF-55768CE6AEEF}" srcOrd="1" destOrd="0" parTransId="{73619BE1-8BB4-0F48-A3C7-82A73904A8B3}" sibTransId="{F70D4D5C-BE88-894C-A1FA-2FFA438F5782}"/>
    <dgm:cxn modelId="{05852C1C-2CB1-44D6-9626-B6898A31BC77}" type="presParOf" srcId="{C96A1D76-5EDA-7143-BCE5-DE4F2A253A16}" destId="{AAB7DCE5-8B29-7D45-9AAB-C7C3967A2F24}" srcOrd="0" destOrd="0" presId="urn:microsoft.com/office/officeart/2005/8/layout/balance1"/>
    <dgm:cxn modelId="{686BF5CF-1D58-447E-834E-D92BACC6E808}" type="presParOf" srcId="{C96A1D76-5EDA-7143-BCE5-DE4F2A253A16}" destId="{7D019A97-2CD5-2A48-93D3-D1E7AA9CF99C}" srcOrd="1" destOrd="0" presId="urn:microsoft.com/office/officeart/2005/8/layout/balance1"/>
    <dgm:cxn modelId="{09D964FF-453A-44C4-A840-7F804B870B1A}" type="presParOf" srcId="{7D019A97-2CD5-2A48-93D3-D1E7AA9CF99C}" destId="{E84F6781-798D-7E44-B454-C251C897B1CD}" srcOrd="0" destOrd="0" presId="urn:microsoft.com/office/officeart/2005/8/layout/balance1"/>
    <dgm:cxn modelId="{691B873F-DAA8-4BE0-8C38-1F21DA5BDAD9}" type="presParOf" srcId="{7D019A97-2CD5-2A48-93D3-D1E7AA9CF99C}" destId="{2E767977-53A0-4544-9498-1CEF35D27B89}" srcOrd="1" destOrd="0" presId="urn:microsoft.com/office/officeart/2005/8/layout/balance1"/>
    <dgm:cxn modelId="{C3413A29-77FE-41F2-984E-185291094EFD}" type="presParOf" srcId="{C96A1D76-5EDA-7143-BCE5-DE4F2A253A16}" destId="{AEB89F0E-4875-4841-A2D9-FB2C2AF8A9AD}" srcOrd="2" destOrd="0" presId="urn:microsoft.com/office/officeart/2005/8/layout/balance1"/>
    <dgm:cxn modelId="{8C42E084-553A-43C2-B64B-109F1E463DB2}" type="presParOf" srcId="{AEB89F0E-4875-4841-A2D9-FB2C2AF8A9AD}" destId="{5936AD80-333A-3345-B033-CDC344B3B012}" srcOrd="0" destOrd="0" presId="urn:microsoft.com/office/officeart/2005/8/layout/balance1"/>
    <dgm:cxn modelId="{0577EBEE-38DE-458B-848A-B429385D7794}" type="presParOf" srcId="{AEB89F0E-4875-4841-A2D9-FB2C2AF8A9AD}" destId="{9BCE5A12-A068-2740-9070-03B1C9B4C335}" srcOrd="1" destOrd="0" presId="urn:microsoft.com/office/officeart/2005/8/layout/balance1"/>
    <dgm:cxn modelId="{56D900FD-228F-498A-AB78-C44569D4424F}" type="presParOf" srcId="{AEB89F0E-4875-4841-A2D9-FB2C2AF8A9AD}" destId="{0ABAB3C1-5684-AA4B-A6FC-FDA05B72773B}" srcOrd="2" destOrd="0" presId="urn:microsoft.com/office/officeart/2005/8/layout/balance1"/>
    <dgm:cxn modelId="{BC1C9E26-9373-4732-9644-67B6E5AA121D}" type="presParOf" srcId="{AEB89F0E-4875-4841-A2D9-FB2C2AF8A9AD}" destId="{0B64780A-6578-464F-8AA6-8F87ED1EAB3E}" srcOrd="3" destOrd="0" presId="urn:microsoft.com/office/officeart/2005/8/layout/balance1"/>
    <dgm:cxn modelId="{CCE5C256-B35A-47A2-AE3A-B3F0B07B8CA8}" type="presParOf" srcId="{AEB89F0E-4875-4841-A2D9-FB2C2AF8A9AD}" destId="{A8CD15EA-F9B7-3547-9ADA-D8A3A43B54F4}" srcOrd="4" destOrd="0" presId="urn:microsoft.com/office/officeart/2005/8/layout/balance1"/>
    <dgm:cxn modelId="{5FA89AF1-6012-4812-B264-319A32DE0CBC}" type="presParOf" srcId="{AEB89F0E-4875-4841-A2D9-FB2C2AF8A9AD}" destId="{710E916D-693B-0E41-80B2-5D2EB1C943F2}" srcOrd="5" destOrd="0" presId="urn:microsoft.com/office/officeart/2005/8/layout/balance1"/>
    <dgm:cxn modelId="{5F3CDE15-235D-4DA9-9EE0-838CB53C04F4}" type="presParOf" srcId="{AEB89F0E-4875-4841-A2D9-FB2C2AF8A9AD}" destId="{B2160555-4703-9D4C-8178-D7A8C9F831D3}" srcOrd="6" destOrd="0" presId="urn:microsoft.com/office/officeart/2005/8/layout/balance1"/>
    <dgm:cxn modelId="{2260FBB3-3AD2-4883-891B-CB4894C38373}" type="presParOf" srcId="{AEB89F0E-4875-4841-A2D9-FB2C2AF8A9AD}" destId="{6540AF3B-DC67-944F-A4AF-E718129C914D}" srcOrd="7" destOrd="0" presId="urn:microsoft.com/office/officeart/2005/8/layout/balance1"/>
    <dgm:cxn modelId="{7031B9E7-5FCE-4541-8BE4-743F8EDA3B64}" type="presParOf" srcId="{AEB89F0E-4875-4841-A2D9-FB2C2AF8A9AD}" destId="{AD8DD0B0-A78E-2F4B-A671-53440B37DE68}" srcOrd="8" destOrd="0" presId="urn:microsoft.com/office/officeart/2005/8/layout/balance1"/>
    <dgm:cxn modelId="{96F5D1CB-59A7-466B-8D93-B75DA84BAD8B}" type="presParOf" srcId="{AEB89F0E-4875-4841-A2D9-FB2C2AF8A9AD}" destId="{6C47029C-C3A4-CA41-B2E2-4ABB0A1C2BB4}" srcOrd="9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0ABBFD-CC34-468B-8730-DCF556988D03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647DCF-477C-4E60-9B84-1C104E72644F}">
      <dgm:prSet phldrT="[Text]"/>
      <dgm:spPr/>
      <dgm:t>
        <a:bodyPr/>
        <a:lstStyle/>
        <a:p>
          <a:r>
            <a:rPr lang="en-US" dirty="0" smtClean="0"/>
            <a:t>Social Equity</a:t>
          </a:r>
          <a:endParaRPr lang="en-US" dirty="0"/>
        </a:p>
      </dgm:t>
    </dgm:pt>
    <dgm:pt modelId="{2629D54B-9737-4196-A28F-2F414B0BCA4F}" type="parTrans" cxnId="{071614A6-0D44-406A-9E8D-FD82D0FDD05C}">
      <dgm:prSet/>
      <dgm:spPr/>
      <dgm:t>
        <a:bodyPr/>
        <a:lstStyle/>
        <a:p>
          <a:endParaRPr lang="en-US"/>
        </a:p>
      </dgm:t>
    </dgm:pt>
    <dgm:pt modelId="{E21CF286-47D6-48EC-AC51-1DA69A2C4583}" type="sibTrans" cxnId="{071614A6-0D44-406A-9E8D-FD82D0FDD05C}">
      <dgm:prSet/>
      <dgm:spPr/>
      <dgm:t>
        <a:bodyPr/>
        <a:lstStyle/>
        <a:p>
          <a:endParaRPr lang="en-US"/>
        </a:p>
      </dgm:t>
    </dgm:pt>
    <dgm:pt modelId="{CEB1E712-28AA-49E8-9BA8-7C1D2D99E326}">
      <dgm:prSet phldrT="[Text]"/>
      <dgm:spPr/>
      <dgm:t>
        <a:bodyPr/>
        <a:lstStyle/>
        <a:p>
          <a:r>
            <a:rPr lang="en-US" dirty="0" smtClean="0"/>
            <a:t>Affiliation</a:t>
          </a:r>
          <a:endParaRPr lang="en-US" dirty="0"/>
        </a:p>
      </dgm:t>
    </dgm:pt>
    <dgm:pt modelId="{0C94EE39-E2B9-486B-AA37-F2942B06EDC6}" type="parTrans" cxnId="{84D12BE3-B172-4C8D-B002-38EF61B1074D}">
      <dgm:prSet/>
      <dgm:spPr/>
      <dgm:t>
        <a:bodyPr/>
        <a:lstStyle/>
        <a:p>
          <a:endParaRPr lang="en-US"/>
        </a:p>
      </dgm:t>
    </dgm:pt>
    <dgm:pt modelId="{78F5CF6E-68DF-40DC-816A-3A58994C37E7}" type="sibTrans" cxnId="{84D12BE3-B172-4C8D-B002-38EF61B1074D}">
      <dgm:prSet/>
      <dgm:spPr/>
      <dgm:t>
        <a:bodyPr/>
        <a:lstStyle/>
        <a:p>
          <a:endParaRPr lang="en-US"/>
        </a:p>
      </dgm:t>
    </dgm:pt>
    <dgm:pt modelId="{89BF53BB-5629-4744-9D7D-32686DC301FF}">
      <dgm:prSet phldrT="[Text]"/>
      <dgm:spPr/>
      <dgm:t>
        <a:bodyPr/>
        <a:lstStyle/>
        <a:p>
          <a:r>
            <a:rPr lang="en-US" dirty="0" smtClean="0"/>
            <a:t>Advocacy</a:t>
          </a:r>
          <a:endParaRPr lang="en-US" dirty="0"/>
        </a:p>
      </dgm:t>
    </dgm:pt>
    <dgm:pt modelId="{92E6D00B-E244-4C3F-A974-0C18A69BC53E}" type="parTrans" cxnId="{CB10B919-AF9D-4CF6-A02E-6B4D085C0AC4}">
      <dgm:prSet/>
      <dgm:spPr/>
      <dgm:t>
        <a:bodyPr/>
        <a:lstStyle/>
        <a:p>
          <a:endParaRPr lang="en-US"/>
        </a:p>
      </dgm:t>
    </dgm:pt>
    <dgm:pt modelId="{3CC9BED6-0828-4DD3-854D-CB075EED9368}" type="sibTrans" cxnId="{CB10B919-AF9D-4CF6-A02E-6B4D085C0AC4}">
      <dgm:prSet/>
      <dgm:spPr/>
      <dgm:t>
        <a:bodyPr/>
        <a:lstStyle/>
        <a:p>
          <a:endParaRPr lang="en-US"/>
        </a:p>
      </dgm:t>
    </dgm:pt>
    <dgm:pt modelId="{1301606A-778B-45E6-8784-4320CDCBDF45}">
      <dgm:prSet phldrT="[Text]"/>
      <dgm:spPr/>
      <dgm:t>
        <a:bodyPr/>
        <a:lstStyle/>
        <a:p>
          <a:r>
            <a:rPr lang="en-US" dirty="0" smtClean="0"/>
            <a:t>Information</a:t>
          </a:r>
          <a:endParaRPr lang="en-US" dirty="0"/>
        </a:p>
      </dgm:t>
    </dgm:pt>
    <dgm:pt modelId="{3597BB79-E04D-4CD2-86C7-F256D34CB335}" type="parTrans" cxnId="{17AFAAFF-EA17-4E85-A043-F10CFD815C96}">
      <dgm:prSet/>
      <dgm:spPr/>
      <dgm:t>
        <a:bodyPr/>
        <a:lstStyle/>
        <a:p>
          <a:endParaRPr lang="en-US"/>
        </a:p>
      </dgm:t>
    </dgm:pt>
    <dgm:pt modelId="{EF966843-4C62-408D-ADA7-8DFBFF728B85}" type="sibTrans" cxnId="{17AFAAFF-EA17-4E85-A043-F10CFD815C96}">
      <dgm:prSet/>
      <dgm:spPr/>
      <dgm:t>
        <a:bodyPr/>
        <a:lstStyle/>
        <a:p>
          <a:endParaRPr lang="en-US"/>
        </a:p>
      </dgm:t>
    </dgm:pt>
    <dgm:pt modelId="{1F11D991-AD3C-4C04-86E4-B144547C54F1}">
      <dgm:prSet phldrT="[Text]"/>
      <dgm:spPr/>
      <dgm:t>
        <a:bodyPr/>
        <a:lstStyle/>
        <a:p>
          <a:r>
            <a:rPr lang="en-US" dirty="0" smtClean="0"/>
            <a:t>Identity</a:t>
          </a:r>
          <a:endParaRPr lang="en-US" dirty="0"/>
        </a:p>
      </dgm:t>
    </dgm:pt>
    <dgm:pt modelId="{5DF21A9C-BC9D-4133-91ED-2C4174E65B4A}" type="parTrans" cxnId="{BD482C0B-D983-4EF1-8258-E250F68C42D3}">
      <dgm:prSet/>
      <dgm:spPr/>
      <dgm:t>
        <a:bodyPr/>
        <a:lstStyle/>
        <a:p>
          <a:endParaRPr lang="en-US"/>
        </a:p>
      </dgm:t>
    </dgm:pt>
    <dgm:pt modelId="{0D3CC18E-CABB-44FA-A2E8-7BBC8B6B964C}" type="sibTrans" cxnId="{BD482C0B-D983-4EF1-8258-E250F68C42D3}">
      <dgm:prSet/>
      <dgm:spPr/>
      <dgm:t>
        <a:bodyPr/>
        <a:lstStyle/>
        <a:p>
          <a:endParaRPr lang="en-US"/>
        </a:p>
      </dgm:t>
    </dgm:pt>
    <dgm:pt modelId="{CC3C31D4-B9F4-4C8C-B270-5B76356ED00F}">
      <dgm:prSet/>
      <dgm:spPr/>
      <dgm:t>
        <a:bodyPr/>
        <a:lstStyle/>
        <a:p>
          <a:r>
            <a:rPr lang="en-US" dirty="0" smtClean="0"/>
            <a:t>Conversation</a:t>
          </a:r>
          <a:endParaRPr lang="en-US" dirty="0"/>
        </a:p>
      </dgm:t>
    </dgm:pt>
    <dgm:pt modelId="{65D9CF79-94BF-47F2-8E36-D3B5A914C3CD}" type="parTrans" cxnId="{1E8E4FF8-D640-4B85-AFD9-65B0052AEF91}">
      <dgm:prSet/>
      <dgm:spPr/>
      <dgm:t>
        <a:bodyPr/>
        <a:lstStyle/>
        <a:p>
          <a:endParaRPr lang="en-US"/>
        </a:p>
      </dgm:t>
    </dgm:pt>
    <dgm:pt modelId="{EC444989-73B6-4BB7-B3BB-227D4A5985E2}" type="sibTrans" cxnId="{1E8E4FF8-D640-4B85-AFD9-65B0052AEF91}">
      <dgm:prSet/>
      <dgm:spPr/>
      <dgm:t>
        <a:bodyPr/>
        <a:lstStyle/>
        <a:p>
          <a:endParaRPr lang="en-US"/>
        </a:p>
      </dgm:t>
    </dgm:pt>
    <dgm:pt modelId="{FE3B574A-6888-4FC7-AC69-E676ADB8775A}">
      <dgm:prSet/>
      <dgm:spPr/>
      <dgm:t>
        <a:bodyPr/>
        <a:lstStyle/>
        <a:p>
          <a:r>
            <a:rPr lang="en-US" dirty="0" smtClean="0"/>
            <a:t>Utility</a:t>
          </a:r>
          <a:endParaRPr lang="en-US" dirty="0"/>
        </a:p>
      </dgm:t>
    </dgm:pt>
    <dgm:pt modelId="{8A2D4759-05D7-43F8-9D44-D4ACDA074F70}" type="parTrans" cxnId="{4F9FB56D-4ED7-4389-97A1-591329072B79}">
      <dgm:prSet/>
      <dgm:spPr/>
      <dgm:t>
        <a:bodyPr/>
        <a:lstStyle/>
        <a:p>
          <a:endParaRPr lang="en-US"/>
        </a:p>
      </dgm:t>
    </dgm:pt>
    <dgm:pt modelId="{961737E3-477D-4477-A34E-20EF6232CF17}" type="sibTrans" cxnId="{4F9FB56D-4ED7-4389-97A1-591329072B79}">
      <dgm:prSet/>
      <dgm:spPr/>
      <dgm:t>
        <a:bodyPr/>
        <a:lstStyle/>
        <a:p>
          <a:endParaRPr lang="en-US"/>
        </a:p>
      </dgm:t>
    </dgm:pt>
    <dgm:pt modelId="{9B0636CA-13A1-4FBF-916C-D2FD82A0B03E}" type="pres">
      <dgm:prSet presAssocID="{4F0ABBFD-CC34-468B-8730-DCF556988D0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8E47DF8-6DD8-4611-93A3-04AB31596C1F}" type="pres">
      <dgm:prSet presAssocID="{9D647DCF-477C-4E60-9B84-1C104E72644F}" presName="centerShape" presStyleLbl="node0" presStyleIdx="0" presStyleCnt="1"/>
      <dgm:spPr/>
      <dgm:t>
        <a:bodyPr/>
        <a:lstStyle/>
        <a:p>
          <a:endParaRPr lang="en-US"/>
        </a:p>
      </dgm:t>
    </dgm:pt>
    <dgm:pt modelId="{54441314-AC0C-488D-8F29-B6579E452527}" type="pres">
      <dgm:prSet presAssocID="{CEB1E712-28AA-49E8-9BA8-7C1D2D99E326}" presName="node" presStyleLbl="node1" presStyleIdx="0" presStyleCnt="6">
        <dgm:presLayoutVars>
          <dgm:bulletEnabled val="1"/>
        </dgm:presLayoutVars>
      </dgm:prSet>
      <dgm:spPr/>
    </dgm:pt>
    <dgm:pt modelId="{13598A65-6772-4835-AC7E-C1E77EB2E2B6}" type="pres">
      <dgm:prSet presAssocID="{CEB1E712-28AA-49E8-9BA8-7C1D2D99E326}" presName="dummy" presStyleCnt="0"/>
      <dgm:spPr/>
    </dgm:pt>
    <dgm:pt modelId="{37249708-FF63-478F-B697-74086A9FE6B0}" type="pres">
      <dgm:prSet presAssocID="{78F5CF6E-68DF-40DC-816A-3A58994C37E7}" presName="sibTrans" presStyleLbl="sibTrans2D1" presStyleIdx="0" presStyleCnt="6"/>
      <dgm:spPr/>
    </dgm:pt>
    <dgm:pt modelId="{592946D6-5E31-49F9-8E30-1EE942798757}" type="pres">
      <dgm:prSet presAssocID="{CC3C31D4-B9F4-4C8C-B270-5B76356ED00F}" presName="node" presStyleLbl="node1" presStyleIdx="1" presStyleCnt="6">
        <dgm:presLayoutVars>
          <dgm:bulletEnabled val="1"/>
        </dgm:presLayoutVars>
      </dgm:prSet>
      <dgm:spPr/>
    </dgm:pt>
    <dgm:pt modelId="{1710B26C-556B-4495-9865-16BD02CCBCB1}" type="pres">
      <dgm:prSet presAssocID="{CC3C31D4-B9F4-4C8C-B270-5B76356ED00F}" presName="dummy" presStyleCnt="0"/>
      <dgm:spPr/>
    </dgm:pt>
    <dgm:pt modelId="{20D9155D-FC91-4F44-8CCE-A14030491397}" type="pres">
      <dgm:prSet presAssocID="{EC444989-73B6-4BB7-B3BB-227D4A5985E2}" presName="sibTrans" presStyleLbl="sibTrans2D1" presStyleIdx="1" presStyleCnt="6"/>
      <dgm:spPr/>
    </dgm:pt>
    <dgm:pt modelId="{FE2E81C2-AC42-4396-AE8E-4BE2A491A3C7}" type="pres">
      <dgm:prSet presAssocID="{FE3B574A-6888-4FC7-AC69-E676ADB8775A}" presName="node" presStyleLbl="node1" presStyleIdx="2" presStyleCnt="6">
        <dgm:presLayoutVars>
          <dgm:bulletEnabled val="1"/>
        </dgm:presLayoutVars>
      </dgm:prSet>
      <dgm:spPr/>
    </dgm:pt>
    <dgm:pt modelId="{740406B2-0C7A-4847-A43B-03132E97A4E1}" type="pres">
      <dgm:prSet presAssocID="{FE3B574A-6888-4FC7-AC69-E676ADB8775A}" presName="dummy" presStyleCnt="0"/>
      <dgm:spPr/>
    </dgm:pt>
    <dgm:pt modelId="{92C32BC3-3F47-4587-860F-2D082C7D9DBB}" type="pres">
      <dgm:prSet presAssocID="{961737E3-477D-4477-A34E-20EF6232CF17}" presName="sibTrans" presStyleLbl="sibTrans2D1" presStyleIdx="2" presStyleCnt="6"/>
      <dgm:spPr/>
    </dgm:pt>
    <dgm:pt modelId="{036A5BBA-332C-4D0C-B4D2-4DDB8C98B435}" type="pres">
      <dgm:prSet presAssocID="{89BF53BB-5629-4744-9D7D-32686DC301FF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24F047-8F74-4662-AA34-19CCE0917B58}" type="pres">
      <dgm:prSet presAssocID="{89BF53BB-5629-4744-9D7D-32686DC301FF}" presName="dummy" presStyleCnt="0"/>
      <dgm:spPr/>
    </dgm:pt>
    <dgm:pt modelId="{06AB481C-4552-4202-8CD4-F6EB083F0EB3}" type="pres">
      <dgm:prSet presAssocID="{3CC9BED6-0828-4DD3-854D-CB075EED9368}" presName="sibTrans" presStyleLbl="sibTrans2D1" presStyleIdx="3" presStyleCnt="6"/>
      <dgm:spPr/>
    </dgm:pt>
    <dgm:pt modelId="{59E7FE5A-0B15-4EFA-B612-670CBFDA4B5D}" type="pres">
      <dgm:prSet presAssocID="{1301606A-778B-45E6-8784-4320CDCBDF45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429C96-56BE-4E82-AFF8-2CE5360AB6EE}" type="pres">
      <dgm:prSet presAssocID="{1301606A-778B-45E6-8784-4320CDCBDF45}" presName="dummy" presStyleCnt="0"/>
      <dgm:spPr/>
    </dgm:pt>
    <dgm:pt modelId="{F083A6F5-B1D0-4B12-8E84-C9E6FC5489F3}" type="pres">
      <dgm:prSet presAssocID="{EF966843-4C62-408D-ADA7-8DFBFF728B85}" presName="sibTrans" presStyleLbl="sibTrans2D1" presStyleIdx="4" presStyleCnt="6"/>
      <dgm:spPr/>
    </dgm:pt>
    <dgm:pt modelId="{147F2AE8-DD9C-4BF7-90B5-8AD94A93F9B9}" type="pres">
      <dgm:prSet presAssocID="{1F11D991-AD3C-4C04-86E4-B144547C54F1}" presName="node" presStyleLbl="node1" presStyleIdx="5" presStyleCnt="6">
        <dgm:presLayoutVars>
          <dgm:bulletEnabled val="1"/>
        </dgm:presLayoutVars>
      </dgm:prSet>
      <dgm:spPr/>
    </dgm:pt>
    <dgm:pt modelId="{183A0A97-1F50-43CE-ACA7-C43CD901F968}" type="pres">
      <dgm:prSet presAssocID="{1F11D991-AD3C-4C04-86E4-B144547C54F1}" presName="dummy" presStyleCnt="0"/>
      <dgm:spPr/>
    </dgm:pt>
    <dgm:pt modelId="{B815029D-7092-493F-91FD-356B6CEE3F03}" type="pres">
      <dgm:prSet presAssocID="{0D3CC18E-CABB-44FA-A2E8-7BBC8B6B964C}" presName="sibTrans" presStyleLbl="sibTrans2D1" presStyleIdx="5" presStyleCnt="6"/>
      <dgm:spPr/>
    </dgm:pt>
  </dgm:ptLst>
  <dgm:cxnLst>
    <dgm:cxn modelId="{4F9FB56D-4ED7-4389-97A1-591329072B79}" srcId="{9D647DCF-477C-4E60-9B84-1C104E72644F}" destId="{FE3B574A-6888-4FC7-AC69-E676ADB8775A}" srcOrd="2" destOrd="0" parTransId="{8A2D4759-05D7-43F8-9D44-D4ACDA074F70}" sibTransId="{961737E3-477D-4477-A34E-20EF6232CF17}"/>
    <dgm:cxn modelId="{CB10B919-AF9D-4CF6-A02E-6B4D085C0AC4}" srcId="{9D647DCF-477C-4E60-9B84-1C104E72644F}" destId="{89BF53BB-5629-4744-9D7D-32686DC301FF}" srcOrd="3" destOrd="0" parTransId="{92E6D00B-E244-4C3F-A974-0C18A69BC53E}" sibTransId="{3CC9BED6-0828-4DD3-854D-CB075EED9368}"/>
    <dgm:cxn modelId="{17AFAAFF-EA17-4E85-A043-F10CFD815C96}" srcId="{9D647DCF-477C-4E60-9B84-1C104E72644F}" destId="{1301606A-778B-45E6-8784-4320CDCBDF45}" srcOrd="4" destOrd="0" parTransId="{3597BB79-E04D-4CD2-86C7-F256D34CB335}" sibTransId="{EF966843-4C62-408D-ADA7-8DFBFF728B85}"/>
    <dgm:cxn modelId="{7F577D95-C180-4D12-A4AB-65A1C6B7DBE5}" type="presOf" srcId="{EF966843-4C62-408D-ADA7-8DFBFF728B85}" destId="{F083A6F5-B1D0-4B12-8E84-C9E6FC5489F3}" srcOrd="0" destOrd="0" presId="urn:microsoft.com/office/officeart/2005/8/layout/radial6"/>
    <dgm:cxn modelId="{887CB4A2-BED2-401F-B7B8-F2869A6F70C0}" type="presOf" srcId="{961737E3-477D-4477-A34E-20EF6232CF17}" destId="{92C32BC3-3F47-4587-860F-2D082C7D9DBB}" srcOrd="0" destOrd="0" presId="urn:microsoft.com/office/officeart/2005/8/layout/radial6"/>
    <dgm:cxn modelId="{FFA5926B-40CA-48A9-8041-86784F55A42D}" type="presOf" srcId="{4F0ABBFD-CC34-468B-8730-DCF556988D03}" destId="{9B0636CA-13A1-4FBF-916C-D2FD82A0B03E}" srcOrd="0" destOrd="0" presId="urn:microsoft.com/office/officeart/2005/8/layout/radial6"/>
    <dgm:cxn modelId="{2EDF0855-8FE4-4EC3-AC22-F6487F2EF329}" type="presOf" srcId="{1301606A-778B-45E6-8784-4320CDCBDF45}" destId="{59E7FE5A-0B15-4EFA-B612-670CBFDA4B5D}" srcOrd="0" destOrd="0" presId="urn:microsoft.com/office/officeart/2005/8/layout/radial6"/>
    <dgm:cxn modelId="{BD482C0B-D983-4EF1-8258-E250F68C42D3}" srcId="{9D647DCF-477C-4E60-9B84-1C104E72644F}" destId="{1F11D991-AD3C-4C04-86E4-B144547C54F1}" srcOrd="5" destOrd="0" parTransId="{5DF21A9C-BC9D-4133-91ED-2C4174E65B4A}" sibTransId="{0D3CC18E-CABB-44FA-A2E8-7BBC8B6B964C}"/>
    <dgm:cxn modelId="{A1F2401C-6881-4923-8476-A8D4D25A13F9}" type="presOf" srcId="{1F11D991-AD3C-4C04-86E4-B144547C54F1}" destId="{147F2AE8-DD9C-4BF7-90B5-8AD94A93F9B9}" srcOrd="0" destOrd="0" presId="urn:microsoft.com/office/officeart/2005/8/layout/radial6"/>
    <dgm:cxn modelId="{E443293F-A6D9-4FBD-A3F7-AF6C079FB918}" type="presOf" srcId="{CEB1E712-28AA-49E8-9BA8-7C1D2D99E326}" destId="{54441314-AC0C-488D-8F29-B6579E452527}" srcOrd="0" destOrd="0" presId="urn:microsoft.com/office/officeart/2005/8/layout/radial6"/>
    <dgm:cxn modelId="{1E8E4FF8-D640-4B85-AFD9-65B0052AEF91}" srcId="{9D647DCF-477C-4E60-9B84-1C104E72644F}" destId="{CC3C31D4-B9F4-4C8C-B270-5B76356ED00F}" srcOrd="1" destOrd="0" parTransId="{65D9CF79-94BF-47F2-8E36-D3B5A914C3CD}" sibTransId="{EC444989-73B6-4BB7-B3BB-227D4A5985E2}"/>
    <dgm:cxn modelId="{5A154903-1062-4F0D-A849-1B5E7AF9784E}" type="presOf" srcId="{EC444989-73B6-4BB7-B3BB-227D4A5985E2}" destId="{20D9155D-FC91-4F44-8CCE-A14030491397}" srcOrd="0" destOrd="0" presId="urn:microsoft.com/office/officeart/2005/8/layout/radial6"/>
    <dgm:cxn modelId="{C24DD549-1D49-4805-9588-8E60A3F6CCC4}" type="presOf" srcId="{89BF53BB-5629-4744-9D7D-32686DC301FF}" destId="{036A5BBA-332C-4D0C-B4D2-4DDB8C98B435}" srcOrd="0" destOrd="0" presId="urn:microsoft.com/office/officeart/2005/8/layout/radial6"/>
    <dgm:cxn modelId="{0956A286-9D96-4172-975A-6FEC1BD9CFBE}" type="presOf" srcId="{3CC9BED6-0828-4DD3-854D-CB075EED9368}" destId="{06AB481C-4552-4202-8CD4-F6EB083F0EB3}" srcOrd="0" destOrd="0" presId="urn:microsoft.com/office/officeart/2005/8/layout/radial6"/>
    <dgm:cxn modelId="{84D12BE3-B172-4C8D-B002-38EF61B1074D}" srcId="{9D647DCF-477C-4E60-9B84-1C104E72644F}" destId="{CEB1E712-28AA-49E8-9BA8-7C1D2D99E326}" srcOrd="0" destOrd="0" parTransId="{0C94EE39-E2B9-486B-AA37-F2942B06EDC6}" sibTransId="{78F5CF6E-68DF-40DC-816A-3A58994C37E7}"/>
    <dgm:cxn modelId="{DA65894B-A7BF-4048-95CC-6E2534F2C90B}" type="presOf" srcId="{FE3B574A-6888-4FC7-AC69-E676ADB8775A}" destId="{FE2E81C2-AC42-4396-AE8E-4BE2A491A3C7}" srcOrd="0" destOrd="0" presId="urn:microsoft.com/office/officeart/2005/8/layout/radial6"/>
    <dgm:cxn modelId="{0132BDBD-AA3B-48CC-A65C-14A534A10B9F}" type="presOf" srcId="{CC3C31D4-B9F4-4C8C-B270-5B76356ED00F}" destId="{592946D6-5E31-49F9-8E30-1EE942798757}" srcOrd="0" destOrd="0" presId="urn:microsoft.com/office/officeart/2005/8/layout/radial6"/>
    <dgm:cxn modelId="{20D2DAFA-4695-4D3F-9248-F7E847AE97B3}" type="presOf" srcId="{78F5CF6E-68DF-40DC-816A-3A58994C37E7}" destId="{37249708-FF63-478F-B697-74086A9FE6B0}" srcOrd="0" destOrd="0" presId="urn:microsoft.com/office/officeart/2005/8/layout/radial6"/>
    <dgm:cxn modelId="{071614A6-0D44-406A-9E8D-FD82D0FDD05C}" srcId="{4F0ABBFD-CC34-468B-8730-DCF556988D03}" destId="{9D647DCF-477C-4E60-9B84-1C104E72644F}" srcOrd="0" destOrd="0" parTransId="{2629D54B-9737-4196-A28F-2F414B0BCA4F}" sibTransId="{E21CF286-47D6-48EC-AC51-1DA69A2C4583}"/>
    <dgm:cxn modelId="{6F4CDDAB-AF4F-405C-B5B8-B13CDFEFC2DB}" type="presOf" srcId="{9D647DCF-477C-4E60-9B84-1C104E72644F}" destId="{D8E47DF8-6DD8-4611-93A3-04AB31596C1F}" srcOrd="0" destOrd="0" presId="urn:microsoft.com/office/officeart/2005/8/layout/radial6"/>
    <dgm:cxn modelId="{36EA60AC-EE72-4D81-BF00-8D4A709D7C3F}" type="presOf" srcId="{0D3CC18E-CABB-44FA-A2E8-7BBC8B6B964C}" destId="{B815029D-7092-493F-91FD-356B6CEE3F03}" srcOrd="0" destOrd="0" presId="urn:microsoft.com/office/officeart/2005/8/layout/radial6"/>
    <dgm:cxn modelId="{FD44433D-DB31-46AA-B995-2030B7077036}" type="presParOf" srcId="{9B0636CA-13A1-4FBF-916C-D2FD82A0B03E}" destId="{D8E47DF8-6DD8-4611-93A3-04AB31596C1F}" srcOrd="0" destOrd="0" presId="urn:microsoft.com/office/officeart/2005/8/layout/radial6"/>
    <dgm:cxn modelId="{CD3300E2-49E5-4B19-8A6F-7A8A59467931}" type="presParOf" srcId="{9B0636CA-13A1-4FBF-916C-D2FD82A0B03E}" destId="{54441314-AC0C-488D-8F29-B6579E452527}" srcOrd="1" destOrd="0" presId="urn:microsoft.com/office/officeart/2005/8/layout/radial6"/>
    <dgm:cxn modelId="{A7896C72-A072-4C75-91C9-8850A2722BC4}" type="presParOf" srcId="{9B0636CA-13A1-4FBF-916C-D2FD82A0B03E}" destId="{13598A65-6772-4835-AC7E-C1E77EB2E2B6}" srcOrd="2" destOrd="0" presId="urn:microsoft.com/office/officeart/2005/8/layout/radial6"/>
    <dgm:cxn modelId="{00A8020D-2A87-45E4-AA08-B2CBBDC435BB}" type="presParOf" srcId="{9B0636CA-13A1-4FBF-916C-D2FD82A0B03E}" destId="{37249708-FF63-478F-B697-74086A9FE6B0}" srcOrd="3" destOrd="0" presId="urn:microsoft.com/office/officeart/2005/8/layout/radial6"/>
    <dgm:cxn modelId="{CD405574-A39A-4BB8-8159-9D9E0D9B0FF3}" type="presParOf" srcId="{9B0636CA-13A1-4FBF-916C-D2FD82A0B03E}" destId="{592946D6-5E31-49F9-8E30-1EE942798757}" srcOrd="4" destOrd="0" presId="urn:microsoft.com/office/officeart/2005/8/layout/radial6"/>
    <dgm:cxn modelId="{76142C44-5AD5-4F41-8640-0D1E8B8B50A6}" type="presParOf" srcId="{9B0636CA-13A1-4FBF-916C-D2FD82A0B03E}" destId="{1710B26C-556B-4495-9865-16BD02CCBCB1}" srcOrd="5" destOrd="0" presId="urn:microsoft.com/office/officeart/2005/8/layout/radial6"/>
    <dgm:cxn modelId="{AEBE9A01-CF0C-4F76-BF56-2D0FC6E28070}" type="presParOf" srcId="{9B0636CA-13A1-4FBF-916C-D2FD82A0B03E}" destId="{20D9155D-FC91-4F44-8CCE-A14030491397}" srcOrd="6" destOrd="0" presId="urn:microsoft.com/office/officeart/2005/8/layout/radial6"/>
    <dgm:cxn modelId="{81DF057C-B95C-444F-95BF-618CF2E81803}" type="presParOf" srcId="{9B0636CA-13A1-4FBF-916C-D2FD82A0B03E}" destId="{FE2E81C2-AC42-4396-AE8E-4BE2A491A3C7}" srcOrd="7" destOrd="0" presId="urn:microsoft.com/office/officeart/2005/8/layout/radial6"/>
    <dgm:cxn modelId="{63192D82-5F74-4A30-A4E7-A0D96CE9577C}" type="presParOf" srcId="{9B0636CA-13A1-4FBF-916C-D2FD82A0B03E}" destId="{740406B2-0C7A-4847-A43B-03132E97A4E1}" srcOrd="8" destOrd="0" presId="urn:microsoft.com/office/officeart/2005/8/layout/radial6"/>
    <dgm:cxn modelId="{1C00E588-27D2-48C4-897C-FB01EF82D909}" type="presParOf" srcId="{9B0636CA-13A1-4FBF-916C-D2FD82A0B03E}" destId="{92C32BC3-3F47-4587-860F-2D082C7D9DBB}" srcOrd="9" destOrd="0" presId="urn:microsoft.com/office/officeart/2005/8/layout/radial6"/>
    <dgm:cxn modelId="{D8746C27-A532-4D99-934E-D2BC36AD9416}" type="presParOf" srcId="{9B0636CA-13A1-4FBF-916C-D2FD82A0B03E}" destId="{036A5BBA-332C-4D0C-B4D2-4DDB8C98B435}" srcOrd="10" destOrd="0" presId="urn:microsoft.com/office/officeart/2005/8/layout/radial6"/>
    <dgm:cxn modelId="{55C45A89-F0A1-4BA9-9464-4811EBA59C29}" type="presParOf" srcId="{9B0636CA-13A1-4FBF-916C-D2FD82A0B03E}" destId="{7024F047-8F74-4662-AA34-19CCE0917B58}" srcOrd="11" destOrd="0" presId="urn:microsoft.com/office/officeart/2005/8/layout/radial6"/>
    <dgm:cxn modelId="{537BE9AF-A48B-4328-BEF0-19B449BC6AEE}" type="presParOf" srcId="{9B0636CA-13A1-4FBF-916C-D2FD82A0B03E}" destId="{06AB481C-4552-4202-8CD4-F6EB083F0EB3}" srcOrd="12" destOrd="0" presId="urn:microsoft.com/office/officeart/2005/8/layout/radial6"/>
    <dgm:cxn modelId="{83BD5D9D-0E3F-45D0-90A7-CE4ACF1CCDF5}" type="presParOf" srcId="{9B0636CA-13A1-4FBF-916C-D2FD82A0B03E}" destId="{59E7FE5A-0B15-4EFA-B612-670CBFDA4B5D}" srcOrd="13" destOrd="0" presId="urn:microsoft.com/office/officeart/2005/8/layout/radial6"/>
    <dgm:cxn modelId="{6E9D850B-3900-4168-99C4-D9AE04DCF226}" type="presParOf" srcId="{9B0636CA-13A1-4FBF-916C-D2FD82A0B03E}" destId="{8A429C96-56BE-4E82-AFF8-2CE5360AB6EE}" srcOrd="14" destOrd="0" presId="urn:microsoft.com/office/officeart/2005/8/layout/radial6"/>
    <dgm:cxn modelId="{B2722A8F-4BF8-4AD7-8C93-26CE7168E1C9}" type="presParOf" srcId="{9B0636CA-13A1-4FBF-916C-D2FD82A0B03E}" destId="{F083A6F5-B1D0-4B12-8E84-C9E6FC5489F3}" srcOrd="15" destOrd="0" presId="urn:microsoft.com/office/officeart/2005/8/layout/radial6"/>
    <dgm:cxn modelId="{B1FBE692-A32C-43E9-AE55-9D121C851727}" type="presParOf" srcId="{9B0636CA-13A1-4FBF-916C-D2FD82A0B03E}" destId="{147F2AE8-DD9C-4BF7-90B5-8AD94A93F9B9}" srcOrd="16" destOrd="0" presId="urn:microsoft.com/office/officeart/2005/8/layout/radial6"/>
    <dgm:cxn modelId="{3B329AAF-7985-4AE3-86CB-00AB1D7E69D9}" type="presParOf" srcId="{9B0636CA-13A1-4FBF-916C-D2FD82A0B03E}" destId="{183A0A97-1F50-43CE-ACA7-C43CD901F968}" srcOrd="17" destOrd="0" presId="urn:microsoft.com/office/officeart/2005/8/layout/radial6"/>
    <dgm:cxn modelId="{8C0EC196-6525-4FB6-8173-97F07F1099E0}" type="presParOf" srcId="{9B0636CA-13A1-4FBF-916C-D2FD82A0B03E}" destId="{B815029D-7092-493F-91FD-356B6CEE3F03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84F6781-798D-7E44-B454-C251C897B1CD}">
      <dsp:nvSpPr>
        <dsp:cNvPr id="0" name=""/>
        <dsp:cNvSpPr/>
      </dsp:nvSpPr>
      <dsp:spPr>
        <a:xfrm>
          <a:off x="2209791" y="676911"/>
          <a:ext cx="1889950" cy="458155"/>
        </a:xfrm>
        <a:prstGeom prst="roundRect">
          <a:avLst>
            <a:gd name="adj" fmla="val 10000"/>
          </a:avLst>
        </a:prstGeom>
        <a:solidFill>
          <a:schemeClr val="bg1"/>
        </a:solidFill>
        <a:ln w="9525" cap="flat" cmpd="sng" algn="ctr">
          <a:solidFill>
            <a:srgbClr val="BFBFBF">
              <a:alpha val="9000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Easier</a:t>
          </a:r>
          <a:endParaRPr lang="en-US" sz="1800" b="1" kern="1200" dirty="0"/>
        </a:p>
      </dsp:txBody>
      <dsp:txXfrm>
        <a:off x="2209791" y="676911"/>
        <a:ext cx="1889950" cy="458155"/>
      </dsp:txXfrm>
    </dsp:sp>
    <dsp:sp modelId="{2E767977-53A0-4544-9498-1CEF35D27B89}">
      <dsp:nvSpPr>
        <dsp:cNvPr id="0" name=""/>
        <dsp:cNvSpPr/>
      </dsp:nvSpPr>
      <dsp:spPr>
        <a:xfrm>
          <a:off x="5044253" y="676911"/>
          <a:ext cx="1889950" cy="458155"/>
        </a:xfrm>
        <a:prstGeom prst="roundRect">
          <a:avLst>
            <a:gd name="adj" fmla="val 10000"/>
          </a:avLst>
        </a:prstGeom>
        <a:solidFill>
          <a:schemeClr val="bg1"/>
        </a:solidFill>
        <a:ln w="9525" cap="flat" cmpd="sng" algn="ctr">
          <a:solidFill>
            <a:srgbClr val="BFBFBF">
              <a:alpha val="9000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Difficult </a:t>
          </a:r>
          <a:endParaRPr lang="en-US" sz="1800" b="1" kern="1200" dirty="0"/>
        </a:p>
      </dsp:txBody>
      <dsp:txXfrm>
        <a:off x="5044253" y="676911"/>
        <a:ext cx="1889950" cy="458155"/>
      </dsp:txXfrm>
    </dsp:sp>
    <dsp:sp modelId="{9BCE5A12-A068-2740-9070-03B1C9B4C335}">
      <dsp:nvSpPr>
        <dsp:cNvPr id="0" name=""/>
        <dsp:cNvSpPr/>
      </dsp:nvSpPr>
      <dsp:spPr>
        <a:xfrm>
          <a:off x="3974266" y="4462382"/>
          <a:ext cx="787479" cy="787479"/>
        </a:xfrm>
        <a:prstGeom prst="triangle">
          <a:avLst/>
        </a:prstGeom>
        <a:solidFill>
          <a:srgbClr val="B1D2EA"/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BAB3C1-5684-AA4B-A6FC-FDA05B72773B}">
      <dsp:nvSpPr>
        <dsp:cNvPr id="0" name=""/>
        <dsp:cNvSpPr/>
      </dsp:nvSpPr>
      <dsp:spPr>
        <a:xfrm rot="240000">
          <a:off x="2004846" y="4124939"/>
          <a:ext cx="4726318" cy="330496"/>
        </a:xfrm>
        <a:prstGeom prst="rect">
          <a:avLst/>
        </a:prstGeom>
        <a:solidFill>
          <a:srgbClr val="B1D2EA"/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64780A-6578-464F-8AA6-8F87ED1EAB3E}">
      <dsp:nvSpPr>
        <dsp:cNvPr id="0" name=""/>
        <dsp:cNvSpPr/>
      </dsp:nvSpPr>
      <dsp:spPr>
        <a:xfrm rot="240000">
          <a:off x="4847675" y="3529537"/>
          <a:ext cx="1875585" cy="647723"/>
        </a:xfrm>
        <a:prstGeom prst="roundRect">
          <a:avLst/>
        </a:prstGeom>
        <a:solidFill>
          <a:srgbClr val="0083C7"/>
        </a:solidFill>
        <a:ln>
          <a:solidFill>
            <a:srgbClr val="FFFFFF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/>
            <a:t>Brand awareness</a:t>
          </a:r>
          <a:endParaRPr lang="en-US" sz="1600" b="0" kern="1200" dirty="0"/>
        </a:p>
      </dsp:txBody>
      <dsp:txXfrm rot="240000">
        <a:off x="4847675" y="3529537"/>
        <a:ext cx="1875585" cy="647723"/>
      </dsp:txXfrm>
    </dsp:sp>
    <dsp:sp modelId="{A8CD15EA-F9B7-3547-9ADA-D8A3A43B54F4}">
      <dsp:nvSpPr>
        <dsp:cNvPr id="0" name=""/>
        <dsp:cNvSpPr/>
      </dsp:nvSpPr>
      <dsp:spPr>
        <a:xfrm rot="240000">
          <a:off x="4900174" y="2836555"/>
          <a:ext cx="1875585" cy="647723"/>
        </a:xfrm>
        <a:prstGeom prst="roundRect">
          <a:avLst/>
        </a:prstGeom>
        <a:solidFill>
          <a:srgbClr val="0083C7"/>
        </a:solidFill>
        <a:ln>
          <a:solidFill>
            <a:srgbClr val="FFFFFF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Business outcome</a:t>
          </a:r>
          <a:endParaRPr lang="en-US" sz="1600" kern="1200" dirty="0"/>
        </a:p>
      </dsp:txBody>
      <dsp:txXfrm rot="240000">
        <a:off x="4900174" y="2836555"/>
        <a:ext cx="1875585" cy="647723"/>
      </dsp:txXfrm>
    </dsp:sp>
    <dsp:sp modelId="{710E916D-693B-0E41-80B2-5D2EB1C943F2}">
      <dsp:nvSpPr>
        <dsp:cNvPr id="0" name=""/>
        <dsp:cNvSpPr/>
      </dsp:nvSpPr>
      <dsp:spPr>
        <a:xfrm rot="240000">
          <a:off x="4952673" y="2143573"/>
          <a:ext cx="1875585" cy="647723"/>
        </a:xfrm>
        <a:prstGeom prst="roundRect">
          <a:avLst/>
        </a:prstGeom>
        <a:solidFill>
          <a:srgbClr val="0083C7"/>
        </a:solidFill>
        <a:ln>
          <a:solidFill>
            <a:srgbClr val="FFFFFF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Prospect engagement</a:t>
          </a:r>
          <a:endParaRPr lang="en-US" sz="1600" kern="1200" dirty="0"/>
        </a:p>
      </dsp:txBody>
      <dsp:txXfrm rot="240000">
        <a:off x="4952673" y="2143573"/>
        <a:ext cx="1875585" cy="647723"/>
      </dsp:txXfrm>
    </dsp:sp>
    <dsp:sp modelId="{B2160555-4703-9D4C-8178-D7A8C9F831D3}">
      <dsp:nvSpPr>
        <dsp:cNvPr id="0" name=""/>
        <dsp:cNvSpPr/>
      </dsp:nvSpPr>
      <dsp:spPr>
        <a:xfrm rot="240000">
          <a:off x="5005171" y="1450591"/>
          <a:ext cx="1875585" cy="647723"/>
        </a:xfrm>
        <a:prstGeom prst="roundRect">
          <a:avLst/>
        </a:prstGeom>
        <a:solidFill>
          <a:srgbClr val="0083C7"/>
        </a:solidFill>
        <a:ln>
          <a:solidFill>
            <a:srgbClr val="FFFFFF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Lead Quality</a:t>
          </a:r>
          <a:endParaRPr lang="en-US" sz="1600" kern="1200" dirty="0"/>
        </a:p>
      </dsp:txBody>
      <dsp:txXfrm rot="240000">
        <a:off x="5005171" y="1450591"/>
        <a:ext cx="1875585" cy="647723"/>
      </dsp:txXfrm>
    </dsp:sp>
    <dsp:sp modelId="{6540AF3B-DC67-944F-A4AF-E718129C914D}">
      <dsp:nvSpPr>
        <dsp:cNvPr id="0" name=""/>
        <dsp:cNvSpPr/>
      </dsp:nvSpPr>
      <dsp:spPr>
        <a:xfrm rot="240000">
          <a:off x="2117747" y="3340542"/>
          <a:ext cx="1875585" cy="647723"/>
        </a:xfrm>
        <a:prstGeom prst="roundRect">
          <a:avLst/>
        </a:prstGeom>
        <a:solidFill>
          <a:srgbClr val="0083C7"/>
        </a:solidFill>
        <a:ln>
          <a:solidFill>
            <a:srgbClr val="FFFFFF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/>
            <a:t>Website traffic</a:t>
          </a:r>
          <a:endParaRPr lang="en-US" sz="1600" b="0" kern="1200" dirty="0"/>
        </a:p>
      </dsp:txBody>
      <dsp:txXfrm rot="240000">
        <a:off x="2117747" y="3340542"/>
        <a:ext cx="1875585" cy="647723"/>
      </dsp:txXfrm>
    </dsp:sp>
    <dsp:sp modelId="{AD8DD0B0-A78E-2F4B-A671-53440B37DE68}">
      <dsp:nvSpPr>
        <dsp:cNvPr id="0" name=""/>
        <dsp:cNvSpPr/>
      </dsp:nvSpPr>
      <dsp:spPr>
        <a:xfrm rot="240000">
          <a:off x="2170246" y="2647560"/>
          <a:ext cx="1875585" cy="647723"/>
        </a:xfrm>
        <a:prstGeom prst="roundRect">
          <a:avLst/>
        </a:prstGeom>
        <a:solidFill>
          <a:srgbClr val="0083C7"/>
        </a:solidFill>
        <a:ln>
          <a:solidFill>
            <a:srgbClr val="FFFFFF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/>
            <a:t>Product feedback</a:t>
          </a:r>
          <a:endParaRPr lang="en-US" sz="1600" b="0" kern="1200" dirty="0"/>
        </a:p>
      </dsp:txBody>
      <dsp:txXfrm rot="240000">
        <a:off x="2170246" y="2647560"/>
        <a:ext cx="1875585" cy="647723"/>
      </dsp:txXfrm>
    </dsp:sp>
    <dsp:sp modelId="{6C47029C-C3A4-CA41-B2E2-4ABB0A1C2BB4}">
      <dsp:nvSpPr>
        <dsp:cNvPr id="0" name=""/>
        <dsp:cNvSpPr/>
      </dsp:nvSpPr>
      <dsp:spPr>
        <a:xfrm rot="240000">
          <a:off x="2222744" y="1954578"/>
          <a:ext cx="1875585" cy="647723"/>
        </a:xfrm>
        <a:prstGeom prst="roundRect">
          <a:avLst/>
        </a:prstGeom>
        <a:solidFill>
          <a:srgbClr val="0083C7"/>
        </a:solidFill>
        <a:ln>
          <a:solidFill>
            <a:srgbClr val="FFFFFF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/>
            <a:t>Prospect lead volume</a:t>
          </a:r>
          <a:endParaRPr lang="en-US" sz="1600" b="0" kern="1200" dirty="0"/>
        </a:p>
      </dsp:txBody>
      <dsp:txXfrm rot="240000">
        <a:off x="2222744" y="1954578"/>
        <a:ext cx="1875585" cy="64772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815029D-7092-493F-91FD-356B6CEE3F03}">
      <dsp:nvSpPr>
        <dsp:cNvPr id="0" name=""/>
        <dsp:cNvSpPr/>
      </dsp:nvSpPr>
      <dsp:spPr>
        <a:xfrm>
          <a:off x="1534495" y="442295"/>
          <a:ext cx="3027009" cy="3027009"/>
        </a:xfrm>
        <a:prstGeom prst="blockArc">
          <a:avLst>
            <a:gd name="adj1" fmla="val 12600000"/>
            <a:gd name="adj2" fmla="val 16200000"/>
            <a:gd name="adj3" fmla="val 451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83A6F5-B1D0-4B12-8E84-C9E6FC5489F3}">
      <dsp:nvSpPr>
        <dsp:cNvPr id="0" name=""/>
        <dsp:cNvSpPr/>
      </dsp:nvSpPr>
      <dsp:spPr>
        <a:xfrm>
          <a:off x="1534495" y="442295"/>
          <a:ext cx="3027009" cy="3027009"/>
        </a:xfrm>
        <a:prstGeom prst="blockArc">
          <a:avLst>
            <a:gd name="adj1" fmla="val 9000000"/>
            <a:gd name="adj2" fmla="val 12600000"/>
            <a:gd name="adj3" fmla="val 451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AB481C-4552-4202-8CD4-F6EB083F0EB3}">
      <dsp:nvSpPr>
        <dsp:cNvPr id="0" name=""/>
        <dsp:cNvSpPr/>
      </dsp:nvSpPr>
      <dsp:spPr>
        <a:xfrm>
          <a:off x="1534495" y="442295"/>
          <a:ext cx="3027009" cy="3027009"/>
        </a:xfrm>
        <a:prstGeom prst="blockArc">
          <a:avLst>
            <a:gd name="adj1" fmla="val 5400000"/>
            <a:gd name="adj2" fmla="val 9000000"/>
            <a:gd name="adj3" fmla="val 451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C32BC3-3F47-4587-860F-2D082C7D9DBB}">
      <dsp:nvSpPr>
        <dsp:cNvPr id="0" name=""/>
        <dsp:cNvSpPr/>
      </dsp:nvSpPr>
      <dsp:spPr>
        <a:xfrm>
          <a:off x="1534495" y="442295"/>
          <a:ext cx="3027009" cy="3027009"/>
        </a:xfrm>
        <a:prstGeom prst="blockArc">
          <a:avLst>
            <a:gd name="adj1" fmla="val 1800000"/>
            <a:gd name="adj2" fmla="val 5400000"/>
            <a:gd name="adj3" fmla="val 451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D9155D-FC91-4F44-8CCE-A14030491397}">
      <dsp:nvSpPr>
        <dsp:cNvPr id="0" name=""/>
        <dsp:cNvSpPr/>
      </dsp:nvSpPr>
      <dsp:spPr>
        <a:xfrm>
          <a:off x="1534495" y="442295"/>
          <a:ext cx="3027009" cy="3027009"/>
        </a:xfrm>
        <a:prstGeom prst="blockArc">
          <a:avLst>
            <a:gd name="adj1" fmla="val 19800000"/>
            <a:gd name="adj2" fmla="val 1800000"/>
            <a:gd name="adj3" fmla="val 451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249708-FF63-478F-B697-74086A9FE6B0}">
      <dsp:nvSpPr>
        <dsp:cNvPr id="0" name=""/>
        <dsp:cNvSpPr/>
      </dsp:nvSpPr>
      <dsp:spPr>
        <a:xfrm>
          <a:off x="1534495" y="442295"/>
          <a:ext cx="3027009" cy="3027009"/>
        </a:xfrm>
        <a:prstGeom prst="blockArc">
          <a:avLst>
            <a:gd name="adj1" fmla="val 16200000"/>
            <a:gd name="adj2" fmla="val 19800000"/>
            <a:gd name="adj3" fmla="val 451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E47DF8-6DD8-4611-93A3-04AB31596C1F}">
      <dsp:nvSpPr>
        <dsp:cNvPr id="0" name=""/>
        <dsp:cNvSpPr/>
      </dsp:nvSpPr>
      <dsp:spPr>
        <a:xfrm>
          <a:off x="2370087" y="1277887"/>
          <a:ext cx="1355824" cy="13558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Social Equity</a:t>
          </a:r>
          <a:endParaRPr lang="en-US" sz="2500" kern="1200" dirty="0"/>
        </a:p>
      </dsp:txBody>
      <dsp:txXfrm>
        <a:off x="2370087" y="1277887"/>
        <a:ext cx="1355824" cy="1355824"/>
      </dsp:txXfrm>
    </dsp:sp>
    <dsp:sp modelId="{54441314-AC0C-488D-8F29-B6579E452527}">
      <dsp:nvSpPr>
        <dsp:cNvPr id="0" name=""/>
        <dsp:cNvSpPr/>
      </dsp:nvSpPr>
      <dsp:spPr>
        <a:xfrm>
          <a:off x="2573461" y="1923"/>
          <a:ext cx="949076" cy="9490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Affiliation</a:t>
          </a:r>
          <a:endParaRPr lang="en-US" sz="800" kern="1200" dirty="0"/>
        </a:p>
      </dsp:txBody>
      <dsp:txXfrm>
        <a:off x="2573461" y="1923"/>
        <a:ext cx="949076" cy="949076"/>
      </dsp:txXfrm>
    </dsp:sp>
    <dsp:sp modelId="{592946D6-5E31-49F9-8E30-1EE942798757}">
      <dsp:nvSpPr>
        <dsp:cNvPr id="0" name=""/>
        <dsp:cNvSpPr/>
      </dsp:nvSpPr>
      <dsp:spPr>
        <a:xfrm>
          <a:off x="3854605" y="741592"/>
          <a:ext cx="949076" cy="9490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Conversation</a:t>
          </a:r>
          <a:endParaRPr lang="en-US" sz="800" kern="1200" dirty="0"/>
        </a:p>
      </dsp:txBody>
      <dsp:txXfrm>
        <a:off x="3854605" y="741592"/>
        <a:ext cx="949076" cy="949076"/>
      </dsp:txXfrm>
    </dsp:sp>
    <dsp:sp modelId="{FE2E81C2-AC42-4396-AE8E-4BE2A491A3C7}">
      <dsp:nvSpPr>
        <dsp:cNvPr id="0" name=""/>
        <dsp:cNvSpPr/>
      </dsp:nvSpPr>
      <dsp:spPr>
        <a:xfrm>
          <a:off x="3854605" y="2220930"/>
          <a:ext cx="949076" cy="9490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Utility</a:t>
          </a:r>
          <a:endParaRPr lang="en-US" sz="800" kern="1200" dirty="0"/>
        </a:p>
      </dsp:txBody>
      <dsp:txXfrm>
        <a:off x="3854605" y="2220930"/>
        <a:ext cx="949076" cy="949076"/>
      </dsp:txXfrm>
    </dsp:sp>
    <dsp:sp modelId="{036A5BBA-332C-4D0C-B4D2-4DDB8C98B435}">
      <dsp:nvSpPr>
        <dsp:cNvPr id="0" name=""/>
        <dsp:cNvSpPr/>
      </dsp:nvSpPr>
      <dsp:spPr>
        <a:xfrm>
          <a:off x="2573461" y="2960599"/>
          <a:ext cx="949076" cy="9490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Advocacy</a:t>
          </a:r>
          <a:endParaRPr lang="en-US" sz="800" kern="1200" dirty="0"/>
        </a:p>
      </dsp:txBody>
      <dsp:txXfrm>
        <a:off x="2573461" y="2960599"/>
        <a:ext cx="949076" cy="949076"/>
      </dsp:txXfrm>
    </dsp:sp>
    <dsp:sp modelId="{59E7FE5A-0B15-4EFA-B612-670CBFDA4B5D}">
      <dsp:nvSpPr>
        <dsp:cNvPr id="0" name=""/>
        <dsp:cNvSpPr/>
      </dsp:nvSpPr>
      <dsp:spPr>
        <a:xfrm>
          <a:off x="1292317" y="2220930"/>
          <a:ext cx="949076" cy="9490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Information</a:t>
          </a:r>
          <a:endParaRPr lang="en-US" sz="800" kern="1200" dirty="0"/>
        </a:p>
      </dsp:txBody>
      <dsp:txXfrm>
        <a:off x="1292317" y="2220930"/>
        <a:ext cx="949076" cy="949076"/>
      </dsp:txXfrm>
    </dsp:sp>
    <dsp:sp modelId="{147F2AE8-DD9C-4BF7-90B5-8AD94A93F9B9}">
      <dsp:nvSpPr>
        <dsp:cNvPr id="0" name=""/>
        <dsp:cNvSpPr/>
      </dsp:nvSpPr>
      <dsp:spPr>
        <a:xfrm>
          <a:off x="1292317" y="741592"/>
          <a:ext cx="949076" cy="9490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Identity</a:t>
          </a:r>
          <a:endParaRPr lang="en-US" sz="800" kern="1200" dirty="0"/>
        </a:p>
      </dsp:txBody>
      <dsp:txXfrm>
        <a:off x="1292317" y="741592"/>
        <a:ext cx="949076" cy="9490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F702A8-AC1E-9E40-B6DB-55598406F75B}" type="datetimeFigureOut">
              <a:rPr lang="en-US" smtClean="0"/>
              <a:pPr/>
              <a:t>2/3/2011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14B342-6996-4741-AD10-E260DB4F04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D0DAC0-E232-4946-BFEE-D1050F259CDF}" type="datetimeFigureOut">
              <a:rPr lang="en-US" smtClean="0"/>
              <a:pPr/>
              <a:t>2/3/2011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FA412-9A63-3848-A743-D7CCC79108C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8258DD-8278-4C0D-B323-F5A42DCE835A}" type="slidenum">
              <a:rPr lang="en-US" smtClean="0">
                <a:latin typeface="Arial" pitchFamily="34" charset="0"/>
              </a:rPr>
              <a:pPr/>
              <a:t>1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PowerPoint_97-2003_Presentation1.ppt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0"/>
          <p:cNvSpPr>
            <a:spLocks noChangeArrowheads="1"/>
          </p:cNvSpPr>
          <p:nvPr userDrawn="1"/>
        </p:nvSpPr>
        <p:spPr bwMode="auto">
          <a:xfrm>
            <a:off x="0" y="6744612"/>
            <a:ext cx="9144000" cy="127727"/>
          </a:xfrm>
          <a:prstGeom prst="rect">
            <a:avLst/>
          </a:prstGeom>
          <a:gradFill flip="none" rotWithShape="1">
            <a:gsLst>
              <a:gs pos="0">
                <a:srgbClr val="3683C1"/>
              </a:gs>
              <a:gs pos="100000">
                <a:schemeClr val="bg1">
                  <a:lumMod val="85000"/>
                </a:schemeClr>
              </a:gs>
            </a:gsLst>
            <a:lin ang="1500000" scaled="0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200" kern="1200">
              <a:solidFill>
                <a:srgbClr val="000000"/>
              </a:solidFill>
              <a:latin typeface="Tahoma" pitchFamily="-112" charset="0"/>
              <a:ea typeface="ヒラギノ角ゴ ProN W3" charset="-128"/>
              <a:cs typeface="ヒラギノ角ゴ ProN W3" charset="-128"/>
              <a:sym typeface="Arial" charset="0"/>
            </a:endParaRP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-24014" y="151250"/>
            <a:ext cx="9168014" cy="282055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l"/>
            <a:endParaRPr lang="en-US">
              <a:latin typeface="Tahoma" pitchFamily="-112" charset="0"/>
            </a:endParaRPr>
          </a:p>
        </p:txBody>
      </p:sp>
      <p:graphicFrame>
        <p:nvGraphicFramePr>
          <p:cNvPr id="6" name="Base" hidden="1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173058" r:id="rId3" imgW="0" imgH="0" progId="PowerPoint.Show.8">
              <p:embed/>
            </p:oleObj>
          </a:graphicData>
        </a:graphic>
      </p:graphicFrame>
      <p:sp>
        <p:nvSpPr>
          <p:cNvPr id="3819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46062" y="2209800"/>
            <a:ext cx="8682038" cy="762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8195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42888" y="3048000"/>
            <a:ext cx="8685212" cy="3352800"/>
          </a:xfrm>
        </p:spPr>
        <p:txBody>
          <a:bodyPr/>
          <a:lstStyle>
            <a:lvl1pPr marL="290513" indent="-290513" algn="l">
              <a:buFont typeface="+mj-lt"/>
              <a:buAutoNum type="arabicPeriod"/>
              <a:defRPr sz="1800" b="0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-1"/>
            <a:ext cx="9168014" cy="192093"/>
          </a:xfrm>
          <a:prstGeom prst="rect">
            <a:avLst/>
          </a:prstGeom>
          <a:gradFill flip="none" rotWithShape="1">
            <a:gsLst>
              <a:gs pos="0">
                <a:srgbClr val="3683C1"/>
              </a:gs>
              <a:gs pos="100000">
                <a:schemeClr val="bg1">
                  <a:lumMod val="85000"/>
                </a:schemeClr>
              </a:gs>
            </a:gsLst>
            <a:lin ang="1500000" scaled="0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l"/>
            <a:endParaRPr lang="en-US">
              <a:latin typeface="Tahoma" pitchFamily="-112" charset="0"/>
            </a:endParaRPr>
          </a:p>
        </p:txBody>
      </p:sp>
      <p:sp>
        <p:nvSpPr>
          <p:cNvPr id="31" name="Rectangle 21"/>
          <p:cNvSpPr>
            <a:spLocks/>
          </p:cNvSpPr>
          <p:nvPr/>
        </p:nvSpPr>
        <p:spPr bwMode="auto">
          <a:xfrm>
            <a:off x="196581" y="5628128"/>
            <a:ext cx="1595287" cy="48260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 algn="l"/>
            <a:r>
              <a:rPr lang="en-US" sz="800" b="1" dirty="0">
                <a:solidFill>
                  <a:schemeClr val="bg1"/>
                </a:solidFill>
                <a:latin typeface="Arial"/>
                <a:ea typeface="Arial Narrow" pitchFamily="-112" charset="0"/>
                <a:cs typeface="Arial"/>
                <a:sym typeface="Arial Narrow" pitchFamily="-112" charset="0"/>
              </a:rPr>
              <a:t>REGALIX INC. - US</a:t>
            </a:r>
          </a:p>
          <a:p>
            <a:pPr marL="39688" algn="l"/>
            <a:endParaRPr lang="en-US" sz="800" b="1" dirty="0">
              <a:solidFill>
                <a:schemeClr val="bg1"/>
              </a:solidFill>
              <a:latin typeface="Arial"/>
              <a:ea typeface="Arial Narrow" pitchFamily="-112" charset="0"/>
              <a:cs typeface="Arial"/>
              <a:sym typeface="Arial Narrow" pitchFamily="-112" charset="0"/>
            </a:endParaRPr>
          </a:p>
          <a:p>
            <a:pPr marL="39688" algn="l"/>
            <a:r>
              <a:rPr lang="en-US" sz="800" dirty="0">
                <a:solidFill>
                  <a:schemeClr val="bg1"/>
                </a:solidFill>
                <a:latin typeface="Arial"/>
                <a:ea typeface="Arial Narrow" pitchFamily="-112" charset="0"/>
                <a:cs typeface="Arial"/>
                <a:sym typeface="Arial Narrow" pitchFamily="-112" charset="0"/>
              </a:rPr>
              <a:t>2600 EAST BAYSHORE ROAD</a:t>
            </a:r>
          </a:p>
          <a:p>
            <a:pPr marL="39688" algn="l"/>
            <a:r>
              <a:rPr lang="en-US" sz="800" dirty="0">
                <a:solidFill>
                  <a:schemeClr val="bg1"/>
                </a:solidFill>
                <a:latin typeface="Arial"/>
                <a:ea typeface="Arial Narrow" pitchFamily="-112" charset="0"/>
                <a:cs typeface="Arial"/>
                <a:sym typeface="Arial Narrow" pitchFamily="-112" charset="0"/>
              </a:rPr>
              <a:t>PALO ALTO CA 94303 USA</a:t>
            </a:r>
          </a:p>
        </p:txBody>
      </p:sp>
      <p:sp>
        <p:nvSpPr>
          <p:cNvPr id="36" name="Rectangle 26"/>
          <p:cNvSpPr>
            <a:spLocks/>
          </p:cNvSpPr>
          <p:nvPr/>
        </p:nvSpPr>
        <p:spPr bwMode="auto">
          <a:xfrm>
            <a:off x="1729152" y="5628128"/>
            <a:ext cx="1628872" cy="58420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 algn="l"/>
            <a:r>
              <a:rPr lang="en-US" sz="800" b="1" dirty="0">
                <a:solidFill>
                  <a:schemeClr val="bg1"/>
                </a:solidFill>
                <a:latin typeface="Arial"/>
                <a:ea typeface="Arial Narrow" pitchFamily="-112" charset="0"/>
                <a:cs typeface="Arial"/>
                <a:sym typeface="Arial Narrow" pitchFamily="-112" charset="0"/>
              </a:rPr>
              <a:t>REGALIX - Bangalore</a:t>
            </a:r>
          </a:p>
          <a:p>
            <a:pPr marL="39688" algn="l"/>
            <a:endParaRPr lang="en-US" sz="800" b="1" dirty="0">
              <a:solidFill>
                <a:schemeClr val="bg1"/>
              </a:solidFill>
              <a:latin typeface="Arial"/>
              <a:ea typeface="Arial Narrow" pitchFamily="-112" charset="0"/>
              <a:cs typeface="Arial"/>
              <a:sym typeface="Arial Narrow" pitchFamily="-112" charset="0"/>
            </a:endParaRPr>
          </a:p>
          <a:p>
            <a:pPr marL="39688" algn="l"/>
            <a:r>
              <a:rPr lang="en-US" sz="800" dirty="0">
                <a:solidFill>
                  <a:schemeClr val="bg1"/>
                </a:solidFill>
                <a:latin typeface="Arial"/>
                <a:ea typeface="Arial Narrow" pitchFamily="-112" charset="0"/>
                <a:cs typeface="Arial"/>
                <a:sym typeface="Arial Narrow" pitchFamily="-112" charset="0"/>
              </a:rPr>
              <a:t>2nd FLOOR, ZAM ZAM CENTRE</a:t>
            </a:r>
          </a:p>
          <a:p>
            <a:pPr marL="39688" algn="l"/>
            <a:r>
              <a:rPr lang="en-US" sz="800" dirty="0">
                <a:solidFill>
                  <a:schemeClr val="bg1"/>
                </a:solidFill>
                <a:latin typeface="Arial"/>
                <a:ea typeface="Arial Narrow" pitchFamily="-112" charset="0"/>
                <a:cs typeface="Arial"/>
                <a:sym typeface="Arial Narrow" pitchFamily="-112" charset="0"/>
              </a:rPr>
              <a:t>#26, INFANTRY ROAD</a:t>
            </a:r>
          </a:p>
          <a:p>
            <a:pPr marL="39688" algn="l"/>
            <a:r>
              <a:rPr lang="en-US" sz="800" dirty="0">
                <a:solidFill>
                  <a:schemeClr val="bg1"/>
                </a:solidFill>
                <a:latin typeface="Arial"/>
                <a:ea typeface="Arial Narrow" pitchFamily="-112" charset="0"/>
                <a:cs typeface="Arial"/>
                <a:sym typeface="Arial Narrow" pitchFamily="-112" charset="0"/>
              </a:rPr>
              <a:t>BANGALORE 56 001 INDIA </a:t>
            </a:r>
          </a:p>
        </p:txBody>
      </p:sp>
      <p:sp>
        <p:nvSpPr>
          <p:cNvPr id="37" name="Rectangle 27"/>
          <p:cNvSpPr>
            <a:spLocks/>
          </p:cNvSpPr>
          <p:nvPr/>
        </p:nvSpPr>
        <p:spPr bwMode="auto">
          <a:xfrm>
            <a:off x="3404620" y="5628128"/>
            <a:ext cx="1764205" cy="58420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 algn="l"/>
            <a:r>
              <a:rPr lang="en-US" sz="800" b="1" dirty="0">
                <a:solidFill>
                  <a:schemeClr val="bg1"/>
                </a:solidFill>
                <a:latin typeface="Arial Narrow" pitchFamily="-112" charset="0"/>
                <a:ea typeface="Arial Narrow" pitchFamily="-112" charset="0"/>
                <a:cs typeface="Arial Narrow" pitchFamily="-112" charset="0"/>
                <a:sym typeface="Arial Narrow" pitchFamily="-112" charset="0"/>
              </a:rPr>
              <a:t>REGALIX - Chandigarh</a:t>
            </a:r>
          </a:p>
          <a:p>
            <a:pPr marL="39688" algn="l"/>
            <a:endParaRPr lang="en-US" sz="800" b="1" dirty="0">
              <a:solidFill>
                <a:schemeClr val="bg1"/>
              </a:solidFill>
              <a:latin typeface="Arial Narrow" pitchFamily="-112" charset="0"/>
              <a:ea typeface="Arial Narrow" pitchFamily="-112" charset="0"/>
              <a:cs typeface="Arial Narrow" pitchFamily="-112" charset="0"/>
              <a:sym typeface="Arial Narrow" pitchFamily="-112" charset="0"/>
            </a:endParaRPr>
          </a:p>
          <a:p>
            <a:pPr marL="39688" algn="l"/>
            <a:r>
              <a:rPr lang="en-US" sz="800" dirty="0">
                <a:solidFill>
                  <a:schemeClr val="bg1"/>
                </a:solidFill>
                <a:latin typeface="Arial Narrow" pitchFamily="-112" charset="0"/>
                <a:ea typeface="Arial Narrow" pitchFamily="-112" charset="0"/>
                <a:cs typeface="Arial Narrow" pitchFamily="-112" charset="0"/>
                <a:sym typeface="Arial Narrow" pitchFamily="-112" charset="0"/>
              </a:rPr>
              <a:t>SCO 415, 2nd </a:t>
            </a:r>
            <a:r>
              <a:rPr lang="en-US" sz="800" dirty="0" smtClean="0">
                <a:solidFill>
                  <a:schemeClr val="bg1"/>
                </a:solidFill>
                <a:latin typeface="Arial Narrow" pitchFamily="-112" charset="0"/>
                <a:ea typeface="Arial Narrow" pitchFamily="-112" charset="0"/>
                <a:cs typeface="Arial Narrow" pitchFamily="-112" charset="0"/>
                <a:sym typeface="Arial Narrow" pitchFamily="-112" charset="0"/>
              </a:rPr>
              <a:t>FLOOR,</a:t>
            </a:r>
            <a:r>
              <a:rPr lang="en-US" sz="800" baseline="0" dirty="0" smtClean="0">
                <a:solidFill>
                  <a:schemeClr val="bg1"/>
                </a:solidFill>
                <a:latin typeface="Arial Narrow" pitchFamily="-112" charset="0"/>
                <a:ea typeface="Arial Narrow" pitchFamily="-112" charset="0"/>
                <a:cs typeface="Arial Narrow" pitchFamily="-112" charset="0"/>
                <a:sym typeface="Arial Narrow" pitchFamily="-112" charset="0"/>
              </a:rPr>
              <a:t> </a:t>
            </a:r>
            <a:r>
              <a:rPr lang="en-US" sz="800" dirty="0" smtClean="0">
                <a:solidFill>
                  <a:schemeClr val="bg1"/>
                </a:solidFill>
                <a:latin typeface="Arial Narrow" pitchFamily="-112" charset="0"/>
                <a:ea typeface="Arial Narrow" pitchFamily="-112" charset="0"/>
                <a:cs typeface="Arial Narrow" pitchFamily="-112" charset="0"/>
                <a:sym typeface="Arial Narrow" pitchFamily="-112" charset="0"/>
              </a:rPr>
              <a:t>SECTOR </a:t>
            </a:r>
            <a:r>
              <a:rPr lang="en-US" sz="800" dirty="0">
                <a:solidFill>
                  <a:schemeClr val="bg1"/>
                </a:solidFill>
                <a:latin typeface="Arial Narrow" pitchFamily="-112" charset="0"/>
                <a:ea typeface="Arial Narrow" pitchFamily="-112" charset="0"/>
                <a:cs typeface="Arial Narrow" pitchFamily="-112" charset="0"/>
                <a:sym typeface="Arial Narrow" pitchFamily="-112" charset="0"/>
              </a:rPr>
              <a:t>8</a:t>
            </a:r>
          </a:p>
          <a:p>
            <a:pPr marL="39688" algn="l"/>
            <a:r>
              <a:rPr lang="en-US" sz="800" dirty="0">
                <a:solidFill>
                  <a:schemeClr val="bg1"/>
                </a:solidFill>
                <a:latin typeface="Arial Narrow" pitchFamily="-112" charset="0"/>
                <a:ea typeface="Arial Narrow" pitchFamily="-112" charset="0"/>
                <a:cs typeface="Arial Narrow" pitchFamily="-112" charset="0"/>
                <a:sym typeface="Arial Narrow" pitchFamily="-112" charset="0"/>
              </a:rPr>
              <a:t>PANCHKULA 134 109 INDIA</a:t>
            </a:r>
          </a:p>
        </p:txBody>
      </p:sp>
      <p:sp>
        <p:nvSpPr>
          <p:cNvPr id="38" name="Rectangle 28"/>
          <p:cNvSpPr>
            <a:spLocks/>
          </p:cNvSpPr>
          <p:nvPr/>
        </p:nvSpPr>
        <p:spPr bwMode="auto">
          <a:xfrm>
            <a:off x="4829734" y="5628128"/>
            <a:ext cx="1528118" cy="48260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 algn="l"/>
            <a:r>
              <a:rPr lang="en-US" sz="800" b="1" dirty="0">
                <a:solidFill>
                  <a:schemeClr val="bg1"/>
                </a:solidFill>
                <a:latin typeface="Arial"/>
                <a:ea typeface="Arial Narrow" pitchFamily="-112" charset="0"/>
                <a:cs typeface="Arial"/>
                <a:sym typeface="Arial Narrow" pitchFamily="-112" charset="0"/>
              </a:rPr>
              <a:t>REGALIX - New Delhi</a:t>
            </a:r>
          </a:p>
          <a:p>
            <a:pPr marL="39688" algn="l"/>
            <a:endParaRPr lang="en-US" sz="800" b="1" dirty="0">
              <a:solidFill>
                <a:schemeClr val="bg1"/>
              </a:solidFill>
              <a:latin typeface="Arial"/>
              <a:ea typeface="Arial Narrow" pitchFamily="-112" charset="0"/>
              <a:cs typeface="Arial"/>
              <a:sym typeface="Arial Narrow" pitchFamily="-112" charset="0"/>
            </a:endParaRPr>
          </a:p>
          <a:p>
            <a:pPr marL="39688" algn="l"/>
            <a:r>
              <a:rPr lang="en-US" sz="800" dirty="0">
                <a:solidFill>
                  <a:schemeClr val="bg1"/>
                </a:solidFill>
                <a:latin typeface="Arial"/>
                <a:ea typeface="Arial Narrow" pitchFamily="-112" charset="0"/>
                <a:cs typeface="Arial"/>
                <a:sym typeface="Arial Narrow" pitchFamily="-112" charset="0"/>
              </a:rPr>
              <a:t>18 SUNDAR NAGAR </a:t>
            </a:r>
          </a:p>
          <a:p>
            <a:pPr marL="39688" algn="l"/>
            <a:r>
              <a:rPr lang="en-US" sz="800" dirty="0">
                <a:solidFill>
                  <a:schemeClr val="bg1"/>
                </a:solidFill>
                <a:latin typeface="Arial"/>
                <a:ea typeface="Arial Narrow" pitchFamily="-112" charset="0"/>
                <a:cs typeface="Arial"/>
                <a:sym typeface="Arial Narrow" pitchFamily="-112" charset="0"/>
              </a:rPr>
              <a:t>NEW DELHI 110 003 INDIA</a:t>
            </a:r>
          </a:p>
        </p:txBody>
      </p:sp>
      <p:sp>
        <p:nvSpPr>
          <p:cNvPr id="23" name="Rectangle 28"/>
          <p:cNvSpPr>
            <a:spLocks/>
          </p:cNvSpPr>
          <p:nvPr userDrawn="1"/>
        </p:nvSpPr>
        <p:spPr bwMode="auto">
          <a:xfrm>
            <a:off x="6244282" y="5628128"/>
            <a:ext cx="1528118" cy="48260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 algn="l"/>
            <a:r>
              <a:rPr lang="en-US" sz="800" b="1" dirty="0" smtClean="0">
                <a:solidFill>
                  <a:schemeClr val="bg1"/>
                </a:solidFill>
                <a:latin typeface="Arial"/>
                <a:ea typeface="Arial Narrow" pitchFamily="-112" charset="0"/>
                <a:cs typeface="Arial"/>
                <a:sym typeface="Arial Narrow" pitchFamily="-112" charset="0"/>
              </a:rPr>
              <a:t>CONTACT US</a:t>
            </a:r>
          </a:p>
          <a:p>
            <a:pPr marL="39688" algn="l"/>
            <a:endParaRPr lang="en-US" sz="800" dirty="0" smtClean="0">
              <a:solidFill>
                <a:schemeClr val="bg1"/>
              </a:solidFill>
              <a:latin typeface="Arial"/>
              <a:ea typeface="Arial Narrow" pitchFamily="-112" charset="0"/>
              <a:cs typeface="Arial"/>
              <a:sym typeface="Arial Narrow" pitchFamily="-112" charset="0"/>
            </a:endParaRPr>
          </a:p>
          <a:p>
            <a:pPr marL="39688" algn="l"/>
            <a:r>
              <a:rPr lang="en-US" sz="800" dirty="0" smtClean="0">
                <a:solidFill>
                  <a:schemeClr val="bg1"/>
                </a:solidFill>
                <a:latin typeface="Arial"/>
                <a:ea typeface="Arial Narrow" pitchFamily="-112" charset="0"/>
                <a:cs typeface="Arial"/>
                <a:sym typeface="Arial Narrow" pitchFamily="-112" charset="0"/>
              </a:rPr>
              <a:t>WWW.REGALIX.COM </a:t>
            </a:r>
          </a:p>
          <a:p>
            <a:pPr marL="39688" algn="l"/>
            <a:r>
              <a:rPr lang="en-US" sz="800" dirty="0" smtClean="0">
                <a:solidFill>
                  <a:schemeClr val="bg1"/>
                </a:solidFill>
                <a:latin typeface="Arial"/>
                <a:ea typeface="Arial Narrow" pitchFamily="-112" charset="0"/>
                <a:cs typeface="Arial"/>
                <a:sym typeface="Arial Narrow" pitchFamily="-112" charset="0"/>
              </a:rPr>
              <a:t>INFO@REGALIX-INC.COM</a:t>
            </a:r>
          </a:p>
          <a:p>
            <a:pPr marL="39688" algn="l"/>
            <a:r>
              <a:rPr lang="en-US" sz="800" dirty="0" smtClean="0">
                <a:solidFill>
                  <a:schemeClr val="bg1"/>
                </a:solidFill>
                <a:latin typeface="Arial"/>
                <a:ea typeface="Arial Narrow" pitchFamily="-112" charset="0"/>
                <a:cs typeface="Arial"/>
                <a:sym typeface="Arial Narrow" pitchFamily="-112" charset="0"/>
              </a:rPr>
              <a:t>888-REGALIX</a:t>
            </a:r>
            <a:endParaRPr lang="en-US" sz="800" dirty="0">
              <a:solidFill>
                <a:schemeClr val="bg1"/>
              </a:solidFill>
              <a:latin typeface="Arial"/>
              <a:ea typeface="Arial Narrow" pitchFamily="-112" charset="0"/>
              <a:cs typeface="Arial"/>
              <a:sym typeface="Arial Narrow" pitchFamily="-112" charset="0"/>
            </a:endParaRPr>
          </a:p>
        </p:txBody>
      </p:sp>
      <p:sp>
        <p:nvSpPr>
          <p:cNvPr id="24" name="Rectangle 28"/>
          <p:cNvSpPr>
            <a:spLocks/>
          </p:cNvSpPr>
          <p:nvPr userDrawn="1"/>
        </p:nvSpPr>
        <p:spPr bwMode="auto">
          <a:xfrm>
            <a:off x="7663777" y="5628128"/>
            <a:ext cx="1480223" cy="48260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 algn="l"/>
            <a:r>
              <a:rPr lang="en-US" sz="800" b="1" dirty="0" smtClean="0">
                <a:solidFill>
                  <a:schemeClr val="bg1"/>
                </a:solidFill>
                <a:latin typeface="Arial"/>
                <a:ea typeface="Arial Narrow" pitchFamily="-112" charset="0"/>
                <a:cs typeface="Arial"/>
                <a:sym typeface="Arial Narrow" pitchFamily="-112" charset="0"/>
              </a:rPr>
              <a:t>FOLLOW US</a:t>
            </a:r>
          </a:p>
          <a:p>
            <a:pPr marL="39688" algn="l"/>
            <a:endParaRPr lang="en-US" sz="800" dirty="0" smtClean="0">
              <a:solidFill>
                <a:schemeClr val="bg1"/>
              </a:solidFill>
              <a:latin typeface="Arial"/>
              <a:ea typeface="Arial Narrow" pitchFamily="-112" charset="0"/>
              <a:cs typeface="Arial"/>
              <a:sym typeface="Arial Narrow" pitchFamily="-112" charset="0"/>
            </a:endParaRPr>
          </a:p>
          <a:p>
            <a:pPr marL="39688" algn="l"/>
            <a:r>
              <a:rPr lang="en-US" sz="800" dirty="0" smtClean="0">
                <a:solidFill>
                  <a:schemeClr val="bg1"/>
                </a:solidFill>
                <a:latin typeface="Arial"/>
                <a:ea typeface="Arial Narrow" pitchFamily="-112" charset="0"/>
                <a:cs typeface="Arial"/>
                <a:sym typeface="Arial Narrow" pitchFamily="-112" charset="0"/>
              </a:rPr>
              <a:t>FACEBOOK.COM/REGALIX</a:t>
            </a:r>
          </a:p>
          <a:p>
            <a:pPr marL="39688" algn="l"/>
            <a:r>
              <a:rPr lang="en-US" sz="800" dirty="0" smtClean="0">
                <a:solidFill>
                  <a:schemeClr val="bg1"/>
                </a:solidFill>
                <a:latin typeface="Arial"/>
                <a:ea typeface="Arial Narrow" pitchFamily="-112" charset="0"/>
                <a:cs typeface="Arial"/>
                <a:sym typeface="Arial Narrow" pitchFamily="-112" charset="0"/>
              </a:rPr>
              <a:t>#REGALIX</a:t>
            </a:r>
            <a:endParaRPr lang="en-US" sz="800" dirty="0">
              <a:solidFill>
                <a:schemeClr val="bg1"/>
              </a:solidFill>
              <a:latin typeface="Arial"/>
              <a:ea typeface="Arial Narrow" pitchFamily="-112" charset="0"/>
              <a:cs typeface="Arial"/>
              <a:sym typeface="Arial Narrow" pitchFamily="-112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6838"/>
            <a:ext cx="8364538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11175" y="1219200"/>
            <a:ext cx="4119563" cy="494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3138" y="1219200"/>
            <a:ext cx="4119562" cy="494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>
          <a:xfrm>
            <a:off x="6781800" y="6553200"/>
            <a:ext cx="2120900" cy="230188"/>
          </a:xfrm>
        </p:spPr>
        <p:txBody>
          <a:bodyPr/>
          <a:lstStyle>
            <a:lvl1pPr>
              <a:defRPr/>
            </a:lvl1pPr>
          </a:lstStyle>
          <a:p>
            <a:fld id="{4FDE9186-60C2-FB49-A6D8-BFC0B253E8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58749" y="1676400"/>
            <a:ext cx="8824913" cy="3967128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4"/>
          </p:nvPr>
        </p:nvSpPr>
        <p:spPr>
          <a:xfrm>
            <a:off x="509588" y="6229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961BF-3F4A-47AC-8557-B8BCCDA492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1313" indent="-341313">
              <a:defRPr sz="20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600200" y="6459538"/>
            <a:ext cx="4832350" cy="1682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55A388-ADED-CB4C-8391-CC187E16C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600200" y="6459538"/>
            <a:ext cx="4832350" cy="1682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FEA15D-97C1-1D46-AEDC-2A7249C02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600200" y="6459538"/>
            <a:ext cx="4832350" cy="1682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A268D6-319D-5B40-A6C9-83C4876DBE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38138"/>
            <a:ext cx="8720138" cy="6524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150938"/>
            <a:ext cx="4291013" cy="52498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72013" y="1150938"/>
            <a:ext cx="4292600" cy="25479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72013" y="3851275"/>
            <a:ext cx="4292600" cy="2549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600200" y="6459538"/>
            <a:ext cx="4832350" cy="1682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F91FC0-67C0-9046-AA7F-985395FCF8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38138"/>
            <a:ext cx="8720138" cy="6524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600200" y="6459538"/>
            <a:ext cx="4832350" cy="1682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002F42-E419-D543-AFEA-8BAD7727B9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600200" y="6459538"/>
            <a:ext cx="4832350" cy="1682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41073C-0DFE-974D-975F-14CBC5E597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190500"/>
          </a:xfrm>
          <a:prstGeom prst="rect">
            <a:avLst/>
          </a:prstGeom>
          <a:solidFill>
            <a:srgbClr val="3683C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/>
          </a:p>
        </p:txBody>
      </p:sp>
      <p:pic>
        <p:nvPicPr>
          <p:cNvPr id="5" name="Picture 7" descr="logo_regali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5425" y="6372225"/>
            <a:ext cx="1370013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188913"/>
            <a:ext cx="9144000" cy="115887"/>
          </a:xfrm>
          <a:prstGeom prst="rect">
            <a:avLst/>
          </a:prstGeom>
          <a:solidFill>
            <a:srgbClr val="FF8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/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0" y="6750050"/>
            <a:ext cx="9144000" cy="107950"/>
          </a:xfrm>
          <a:prstGeom prst="rect">
            <a:avLst/>
          </a:prstGeom>
          <a:solidFill>
            <a:srgbClr val="3683C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/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0" y="0"/>
            <a:ext cx="9144000" cy="190500"/>
          </a:xfrm>
          <a:prstGeom prst="rect">
            <a:avLst/>
          </a:prstGeom>
          <a:solidFill>
            <a:srgbClr val="3683C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/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3995738" y="188913"/>
            <a:ext cx="5148262" cy="98425"/>
          </a:xfrm>
          <a:prstGeom prst="rect">
            <a:avLst/>
          </a:prstGeom>
          <a:solidFill>
            <a:srgbClr val="FF8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6838"/>
            <a:ext cx="8364538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11175" y="1219200"/>
            <a:ext cx="8391525" cy="49403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F6DFC01-7D2F-B648-85CA-5760E839BF5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0" y="0"/>
            <a:ext cx="9144000" cy="190500"/>
          </a:xfrm>
          <a:prstGeom prst="rect">
            <a:avLst/>
          </a:prstGeom>
          <a:solidFill>
            <a:srgbClr val="3683C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/>
          </a:p>
        </p:txBody>
      </p:sp>
      <p:sp>
        <p:nvSpPr>
          <p:cNvPr id="12" name="Rectangle 12"/>
          <p:cNvSpPr>
            <a:spLocks noChangeArrowheads="1"/>
          </p:cNvSpPr>
          <p:nvPr userDrawn="1"/>
        </p:nvSpPr>
        <p:spPr bwMode="auto">
          <a:xfrm>
            <a:off x="3995738" y="188913"/>
            <a:ext cx="5148262" cy="98425"/>
          </a:xfrm>
          <a:prstGeom prst="rect">
            <a:avLst/>
          </a:prstGeom>
          <a:solidFill>
            <a:srgbClr val="FF8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3429000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B77F108C-2518-4D60-9FAF-6346FD9D7826}" type="datetime1">
              <a:rPr lang="en-US" smtClean="0"/>
              <a:pPr/>
              <a:t>2/3/2011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4FDE9186-60C2-FB49-A6D8-BFC0B253E8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
              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0"/>
          <p:cNvSpPr>
            <a:spLocks noChangeArrowheads="1"/>
          </p:cNvSpPr>
          <p:nvPr userDrawn="1"/>
        </p:nvSpPr>
        <p:spPr bwMode="auto">
          <a:xfrm>
            <a:off x="0" y="6368228"/>
            <a:ext cx="9157341" cy="398667"/>
          </a:xfrm>
          <a:prstGeom prst="rect">
            <a:avLst/>
          </a:prstGeom>
          <a:gradFill flip="none" rotWithShape="1">
            <a:gsLst>
              <a:gs pos="29000">
                <a:schemeClr val="bg1"/>
              </a:gs>
              <a:gs pos="100000">
                <a:srgbClr val="B1D2EA">
                  <a:alpha val="49000"/>
                </a:srgb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</a:pPr>
            <a:endParaRPr lang="en-US" sz="1200" kern="1200">
              <a:solidFill>
                <a:schemeClr val="tx1"/>
              </a:solidFill>
              <a:latin typeface="Tahoma" pitchFamily="-112" charset="0"/>
              <a:ea typeface="ヒラギノ角ゴ ProN W3" charset="-128"/>
              <a:cs typeface="ヒラギノ角ゴ ProN W3" charset="-128"/>
              <a:sym typeface="Arial" charset="0"/>
            </a:endParaRPr>
          </a:p>
        </p:txBody>
      </p:sp>
      <p:sp>
        <p:nvSpPr>
          <p:cNvPr id="380936" name="Rectangle 8"/>
          <p:cNvSpPr>
            <a:spLocks noChangeArrowheads="1"/>
          </p:cNvSpPr>
          <p:nvPr/>
        </p:nvSpPr>
        <p:spPr bwMode="auto">
          <a:xfrm>
            <a:off x="0" y="118888"/>
            <a:ext cx="9168014" cy="125348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200" kern="1200">
              <a:solidFill>
                <a:srgbClr val="000000"/>
              </a:solidFill>
              <a:latin typeface="Tahoma" pitchFamily="-112" charset="0"/>
              <a:ea typeface="ヒラギノ角ゴ ProN W3" charset="-128"/>
              <a:cs typeface="ヒラギノ角ゴ ProN W3" charset="-128"/>
              <a:sym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13860" y="6450334"/>
            <a:ext cx="3274488" cy="234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0" dirty="0" smtClean="0">
                <a:solidFill>
                  <a:schemeClr val="tx1"/>
                </a:solidFill>
                <a:latin typeface="Arial"/>
                <a:cs typeface="Arial"/>
              </a:rPr>
              <a:t>© 2004 - 2010 Regalix Inc. Confidential, All Rights Reserved</a:t>
            </a:r>
            <a:endParaRPr lang="en-US" sz="900" i="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80930" name="Rectangle 2"/>
          <p:cNvSpPr>
            <a:spLocks noChangeArrowheads="1"/>
          </p:cNvSpPr>
          <p:nvPr/>
        </p:nvSpPr>
        <p:spPr bwMode="auto">
          <a:xfrm>
            <a:off x="0" y="-1"/>
            <a:ext cx="9168014" cy="117391"/>
          </a:xfrm>
          <a:prstGeom prst="rect">
            <a:avLst/>
          </a:prstGeom>
          <a:solidFill>
            <a:srgbClr val="2092D2">
              <a:alpha val="7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200" kern="1200">
              <a:solidFill>
                <a:srgbClr val="000000"/>
              </a:solidFill>
              <a:latin typeface="Tahoma" pitchFamily="-112" charset="0"/>
              <a:ea typeface="ヒラギノ角ゴ ProN W3" charset="-128"/>
              <a:cs typeface="ヒラギノ角ゴ ProN W3" charset="-128"/>
              <a:sym typeface="Arial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599" y="261228"/>
            <a:ext cx="8763001" cy="1034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447800"/>
            <a:ext cx="8763000" cy="4855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809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1387" y="6414994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 b="0" i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fld id="{4FDE9186-60C2-FB49-A6D8-BFC0B253E8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80938" name="Rectangle 10"/>
          <p:cNvSpPr>
            <a:spLocks noChangeArrowheads="1"/>
          </p:cNvSpPr>
          <p:nvPr/>
        </p:nvSpPr>
        <p:spPr bwMode="auto">
          <a:xfrm>
            <a:off x="0" y="6779342"/>
            <a:ext cx="9168014" cy="86641"/>
          </a:xfrm>
          <a:prstGeom prst="rect">
            <a:avLst/>
          </a:prstGeom>
          <a:solidFill>
            <a:srgbClr val="2092D2">
              <a:alpha val="7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</a:pPr>
            <a:endParaRPr lang="en-US" sz="1200" kern="1200">
              <a:solidFill>
                <a:srgbClr val="000000"/>
              </a:solidFill>
              <a:latin typeface="Tahoma" pitchFamily="-112" charset="0"/>
              <a:ea typeface="ヒラギノ角ゴ ProN W3" charset="-128"/>
              <a:cs typeface="ヒラギノ角ゴ ProN W3" charset="-128"/>
              <a:sym typeface="Arial" charset="0"/>
            </a:endParaRPr>
          </a:p>
        </p:txBody>
      </p:sp>
      <p:pic>
        <p:nvPicPr>
          <p:cNvPr id="14" name="Picture 13" descr="regalix_logo.gif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3910" y="6374643"/>
            <a:ext cx="2483524" cy="38550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i="0">
          <a:solidFill>
            <a:schemeClr val="tx1"/>
          </a:solidFill>
          <a:latin typeface="Arial"/>
          <a:ea typeface="+mj-ea"/>
          <a:cs typeface="Arial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683C1"/>
          </a:solidFill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683C1"/>
          </a:solidFill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683C1"/>
          </a:solidFill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683C1"/>
          </a:solidFill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683C1"/>
          </a:solidFill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683C1"/>
          </a:solidFill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683C1"/>
          </a:solidFill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683C1"/>
          </a:solidFill>
          <a:latin typeface="Tahoma" pitchFamily="34" charset="0"/>
        </a:defRPr>
      </a:lvl9pPr>
    </p:titleStyle>
    <p:bodyStyle>
      <a:lvl1pPr marL="396875" indent="-396875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Font typeface="Wingdings" charset="2"/>
        <a:buChar char="v"/>
        <a:defRPr sz="1400" b="0" i="0">
          <a:solidFill>
            <a:srgbClr val="000000"/>
          </a:solidFill>
          <a:latin typeface="Arial"/>
          <a:ea typeface="+mn-ea"/>
          <a:cs typeface="Arial"/>
        </a:defRPr>
      </a:lvl1pPr>
      <a:lvl2pPr marL="688975" indent="-23495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Font typeface="Wingdings" charset="2"/>
        <a:buChar char="v"/>
        <a:defRPr sz="1400" b="0" i="0">
          <a:solidFill>
            <a:srgbClr val="000000"/>
          </a:solidFill>
          <a:latin typeface="Arial"/>
          <a:ea typeface="ＭＳ Ｐゴシック" pitchFamily="-112" charset="-128"/>
          <a:cs typeface="Arial"/>
        </a:defRPr>
      </a:lvl2pPr>
      <a:lvl3pPr marL="1023938" indent="-220663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Font typeface="Wingdings" charset="2"/>
        <a:buChar char="v"/>
        <a:defRPr sz="1400" b="0" i="0">
          <a:solidFill>
            <a:srgbClr val="000000"/>
          </a:solidFill>
          <a:latin typeface="Arial"/>
          <a:ea typeface="ＭＳ Ｐゴシック" pitchFamily="-112" charset="-128"/>
          <a:cs typeface="Arial"/>
        </a:defRPr>
      </a:lvl3pPr>
      <a:lvl4pPr marL="1368425" indent="-230188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Font typeface="Wingdings" charset="2"/>
        <a:buChar char="v"/>
        <a:defRPr sz="1400" b="0" i="0">
          <a:solidFill>
            <a:srgbClr val="000000"/>
          </a:solidFill>
          <a:latin typeface="Arial"/>
          <a:ea typeface="ＭＳ Ｐゴシック" pitchFamily="-112" charset="-128"/>
          <a:cs typeface="Arial"/>
        </a:defRPr>
      </a:lvl4pPr>
      <a:lvl5pPr marL="1712913" indent="-230188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Font typeface="Wingdings" charset="2"/>
        <a:buChar char="v"/>
        <a:defRPr sz="1400" b="0" i="0">
          <a:solidFill>
            <a:srgbClr val="000000"/>
          </a:solidFill>
          <a:latin typeface="Arial"/>
          <a:ea typeface="ＭＳ Ｐゴシック" pitchFamily="-112" charset="-128"/>
          <a:cs typeface="Arial"/>
        </a:defRPr>
      </a:lvl5pPr>
      <a:lvl6pPr marL="2170113" indent="-230188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Font typeface="Wingdings" pitchFamily="2" charset="2"/>
        <a:buChar char="v"/>
        <a:defRPr sz="1400">
          <a:solidFill>
            <a:schemeClr val="tx1"/>
          </a:solidFill>
          <a:latin typeface="+mn-lt"/>
        </a:defRPr>
      </a:lvl6pPr>
      <a:lvl7pPr marL="2627313" indent="-230188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Font typeface="Wingdings" pitchFamily="2" charset="2"/>
        <a:buChar char="v"/>
        <a:defRPr sz="1400">
          <a:solidFill>
            <a:schemeClr val="tx1"/>
          </a:solidFill>
          <a:latin typeface="+mn-lt"/>
        </a:defRPr>
      </a:lvl7pPr>
      <a:lvl8pPr marL="3084513" indent="-230188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Font typeface="Wingdings" pitchFamily="2" charset="2"/>
        <a:buChar char="v"/>
        <a:defRPr sz="1400">
          <a:solidFill>
            <a:schemeClr val="tx1"/>
          </a:solidFill>
          <a:latin typeface="+mn-lt"/>
        </a:defRPr>
      </a:lvl8pPr>
      <a:lvl9pPr marL="3541713" indent="-230188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Font typeface="Wingdings" pitchFamily="2" charset="2"/>
        <a:buChar char="v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18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17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nkedin.com/in/ravishkamath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hyperlink" Target="mailto:rkamath@regalix-inc.co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/>
          <p:cNvSpPr>
            <a:spLocks noChangeArrowheads="1"/>
          </p:cNvSpPr>
          <p:nvPr/>
        </p:nvSpPr>
        <p:spPr bwMode="auto">
          <a:xfrm>
            <a:off x="-9525" y="200025"/>
            <a:ext cx="9167813" cy="5057775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47" name="Title 1"/>
          <p:cNvSpPr>
            <a:spLocks noGrp="1"/>
          </p:cNvSpPr>
          <p:nvPr>
            <p:ph type="ctrTitle"/>
          </p:nvPr>
        </p:nvSpPr>
        <p:spPr>
          <a:xfrm>
            <a:off x="192088" y="3962400"/>
            <a:ext cx="8791575" cy="914400"/>
          </a:xfrm>
        </p:spPr>
        <p:txBody>
          <a:bodyPr/>
          <a:lstStyle/>
          <a:p>
            <a:r>
              <a:rPr lang="en-US" b="0" dirty="0" smtClean="0">
                <a:solidFill>
                  <a:schemeClr val="tx1"/>
                </a:solidFill>
                <a:latin typeface="Arial Black" pitchFamily="34" charset="0"/>
                <a:ea typeface="Arial Black" pitchFamily="34" charset="0"/>
                <a:cs typeface="Arial Black" pitchFamily="34" charset="0"/>
              </a:rPr>
              <a:t>Leveraging Emerging Social Web Trends for Marketing</a:t>
            </a:r>
            <a:br>
              <a:rPr lang="en-US" b="0" dirty="0" smtClean="0">
                <a:solidFill>
                  <a:schemeClr val="tx1"/>
                </a:solidFill>
                <a:latin typeface="Arial Black" pitchFamily="34" charset="0"/>
                <a:ea typeface="Arial Black" pitchFamily="34" charset="0"/>
                <a:cs typeface="Arial Black" pitchFamily="34" charset="0"/>
              </a:rPr>
            </a:br>
            <a:r>
              <a:rPr lang="en-US" b="0" dirty="0" smtClean="0">
                <a:solidFill>
                  <a:schemeClr val="tx1"/>
                </a:solidFill>
                <a:latin typeface="Arial Black" pitchFamily="34" charset="0"/>
                <a:ea typeface="Arial Black" pitchFamily="34" charset="0"/>
                <a:cs typeface="Arial Black" pitchFamily="34" charset="0"/>
              </a:rPr>
              <a:t/>
            </a:r>
            <a:br>
              <a:rPr lang="en-US" b="0" dirty="0" smtClean="0">
                <a:solidFill>
                  <a:schemeClr val="tx1"/>
                </a:solidFill>
                <a:latin typeface="Arial Black" pitchFamily="34" charset="0"/>
                <a:ea typeface="Arial Black" pitchFamily="34" charset="0"/>
                <a:cs typeface="Arial Black" pitchFamily="34" charset="0"/>
              </a:rPr>
            </a:br>
            <a:r>
              <a:rPr lang="en-US" b="0" i="1" dirty="0" smtClean="0">
                <a:solidFill>
                  <a:schemeClr val="tx1"/>
                </a:solidFill>
              </a:rPr>
              <a:t>Ravish </a:t>
            </a:r>
            <a:r>
              <a:rPr lang="en-US" b="0" i="1" dirty="0" err="1" smtClean="0">
                <a:solidFill>
                  <a:schemeClr val="tx1"/>
                </a:solidFill>
              </a:rPr>
              <a:t>Kamath</a:t>
            </a:r>
            <a:r>
              <a:rPr lang="en-US" b="0" i="1" dirty="0" smtClean="0">
                <a:solidFill>
                  <a:schemeClr val="tx1"/>
                </a:solidFill>
              </a:rPr>
              <a:t/>
            </a:r>
            <a:br>
              <a:rPr lang="en-US" b="0" i="1" dirty="0" smtClean="0">
                <a:solidFill>
                  <a:schemeClr val="tx1"/>
                </a:solidFill>
              </a:rPr>
            </a:br>
            <a:r>
              <a:rPr lang="en-US" b="0" i="1" dirty="0" err="1" smtClean="0">
                <a:solidFill>
                  <a:schemeClr val="tx1"/>
                </a:solidFill>
              </a:rPr>
              <a:t>SiliconIndia</a:t>
            </a:r>
            <a:r>
              <a:rPr lang="en-US" b="0" i="1" dirty="0" smtClean="0">
                <a:solidFill>
                  <a:schemeClr val="tx1"/>
                </a:solidFill>
              </a:rPr>
              <a:t> – Marketing Symposium</a:t>
            </a:r>
            <a:r>
              <a:rPr lang="en-US" b="0" dirty="0" smtClean="0">
                <a:solidFill>
                  <a:schemeClr val="tx1"/>
                </a:solidFill>
                <a:latin typeface="Arial Black" pitchFamily="34" charset="0"/>
                <a:ea typeface="Arial Black" pitchFamily="34" charset="0"/>
                <a:cs typeface="Arial Black" pitchFamily="34" charset="0"/>
              </a:rPr>
              <a:t/>
            </a:r>
            <a:br>
              <a:rPr lang="en-US" b="0" dirty="0" smtClean="0">
                <a:solidFill>
                  <a:schemeClr val="tx1"/>
                </a:solidFill>
                <a:latin typeface="Arial Black" pitchFamily="34" charset="0"/>
                <a:ea typeface="Arial Black" pitchFamily="34" charset="0"/>
                <a:cs typeface="Arial Black" pitchFamily="34" charset="0"/>
              </a:rPr>
            </a:br>
            <a:r>
              <a:rPr lang="en-US" b="0" i="1" dirty="0" smtClean="0">
                <a:solidFill>
                  <a:schemeClr val="tx1"/>
                </a:solidFill>
              </a:rPr>
              <a:t>4</a:t>
            </a:r>
            <a:r>
              <a:rPr lang="en-US" b="0" i="1" baseline="30000" dirty="0" smtClean="0">
                <a:solidFill>
                  <a:schemeClr val="tx1"/>
                </a:solidFill>
              </a:rPr>
              <a:t>th</a:t>
            </a:r>
            <a:r>
              <a:rPr lang="en-US" b="0" i="1" dirty="0" smtClean="0">
                <a:solidFill>
                  <a:schemeClr val="tx1"/>
                </a:solidFill>
              </a:rPr>
              <a:t> February, </a:t>
            </a:r>
            <a:r>
              <a:rPr lang="en-US" b="0" i="1" dirty="0" smtClean="0">
                <a:solidFill>
                  <a:schemeClr val="tx1"/>
                </a:solidFill>
              </a:rPr>
              <a:t>2011 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01600" y="200026"/>
            <a:ext cx="9141754" cy="1395412"/>
            <a:chOff x="0" y="0"/>
            <a:chExt cx="4072" cy="840"/>
          </a:xfrm>
        </p:grpSpPr>
        <p:pic>
          <p:nvPicPr>
            <p:cNvPr id="9" name="Picture 2"/>
            <p:cNvPicPr>
              <a:picLocks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D9C3A5">
                  <a:tint val="50000"/>
                  <a:satMod val="180000"/>
                </a:srgbClr>
              </a:duotone>
              <a:lum bright="100000" contrast="100000"/>
            </a:blip>
            <a:srcRect t="5495" b="30408"/>
            <a:stretch>
              <a:fillRect/>
            </a:stretch>
          </p:blipFill>
          <p:spPr bwMode="auto">
            <a:xfrm>
              <a:off x="0" y="0"/>
              <a:ext cx="1417" cy="8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10" name="Picture 3"/>
            <p:cNvPicPr>
              <a:picLocks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D9C3A5">
                  <a:tint val="50000"/>
                  <a:satMod val="180000"/>
                </a:srgbClr>
              </a:duotone>
              <a:lum bright="100000" contrast="100000"/>
            </a:blip>
            <a:srcRect l="1842" t="5495" b="30408"/>
            <a:stretch>
              <a:fillRect/>
            </a:stretch>
          </p:blipFill>
          <p:spPr bwMode="auto">
            <a:xfrm>
              <a:off x="1358" y="0"/>
              <a:ext cx="1391" cy="8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11" name="Picture 4"/>
            <p:cNvPicPr>
              <a:picLocks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D9C3A5">
                  <a:tint val="50000"/>
                  <a:satMod val="180000"/>
                </a:srgbClr>
              </a:duotone>
              <a:lum bright="100000" contrast="100000"/>
            </a:blip>
            <a:srcRect l="1843" t="5495" b="30408"/>
            <a:stretch>
              <a:fillRect/>
            </a:stretch>
          </p:blipFill>
          <p:spPr bwMode="auto">
            <a:xfrm>
              <a:off x="2680" y="0"/>
              <a:ext cx="1391" cy="8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sp>
        <p:nvSpPr>
          <p:cNvPr id="6149" name="Slide Number Placeholder 26"/>
          <p:cNvSpPr txBox="1">
            <a:spLocks/>
          </p:cNvSpPr>
          <p:nvPr/>
        </p:nvSpPr>
        <p:spPr bwMode="auto">
          <a:xfrm>
            <a:off x="8621713" y="6415088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57200"/>
            <a:fld id="{9F3AB5EB-0FA2-4C9F-AE90-430542A1A01D}" type="slidenum">
              <a:rPr lang="en-US" sz="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algn="r" defTabSz="457200"/>
              <a:t>1</a:t>
            </a:fld>
            <a:endParaRPr lang="en-US" sz="8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BUSINESSES WILL FIND ROI</a:t>
            </a:r>
            <a:br>
              <a:rPr lang="en-US" dirty="0" smtClean="0"/>
            </a:br>
            <a:r>
              <a:rPr lang="en-US" dirty="0" smtClean="0"/>
              <a:t>      </a:t>
            </a:r>
            <a:r>
              <a:rPr lang="en-US" b="0" dirty="0" smtClean="0"/>
              <a:t>What businesses need to do – Some Examples</a:t>
            </a:r>
            <a:endParaRPr lang="en-US" b="0" dirty="0" smtClean="0"/>
          </a:p>
        </p:txBody>
      </p:sp>
      <p:sp>
        <p:nvSpPr>
          <p:cNvPr id="4" name="Oval 3"/>
          <p:cNvSpPr/>
          <p:nvPr/>
        </p:nvSpPr>
        <p:spPr bwMode="auto">
          <a:xfrm>
            <a:off x="241173" y="457200"/>
            <a:ext cx="457200" cy="457200"/>
          </a:xfrm>
          <a:prstGeom prst="ellipse">
            <a:avLst/>
          </a:prstGeom>
          <a:solidFill>
            <a:srgbClr val="0083C7"/>
          </a:solidFill>
          <a:ln>
            <a:solidFill>
              <a:srgbClr val="FFFFF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1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413244"/>
            <a:ext cx="3300118" cy="227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2480044"/>
            <a:ext cx="3156814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36752" y="3692019"/>
            <a:ext cx="362624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urved Up Arrow 9"/>
          <p:cNvSpPr/>
          <p:nvPr/>
        </p:nvSpPr>
        <p:spPr bwMode="auto">
          <a:xfrm rot="2700000">
            <a:off x="1425296" y="3782075"/>
            <a:ext cx="1399391" cy="731520"/>
          </a:xfrm>
          <a:prstGeom prst="curvedUpArrow">
            <a:avLst/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1" name="Curved Up Arrow 10"/>
          <p:cNvSpPr/>
          <p:nvPr/>
        </p:nvSpPr>
        <p:spPr bwMode="auto">
          <a:xfrm rot="2700000" flipV="1">
            <a:off x="3262704" y="1800875"/>
            <a:ext cx="1399391" cy="731520"/>
          </a:xfrm>
          <a:prstGeom prst="curvedUpArrow">
            <a:avLst/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2" name="Curved Up Arrow 11"/>
          <p:cNvSpPr/>
          <p:nvPr/>
        </p:nvSpPr>
        <p:spPr bwMode="auto">
          <a:xfrm rot="2700000" flipV="1">
            <a:off x="5751478" y="3028685"/>
            <a:ext cx="1399391" cy="731520"/>
          </a:xfrm>
          <a:prstGeom prst="curvedUpArrow">
            <a:avLst/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3" name="Curved Up Arrow 12"/>
          <p:cNvSpPr/>
          <p:nvPr/>
        </p:nvSpPr>
        <p:spPr bwMode="auto">
          <a:xfrm rot="2700000">
            <a:off x="4244695" y="5288857"/>
            <a:ext cx="1399391" cy="731520"/>
          </a:xfrm>
          <a:prstGeom prst="curvedUpArrow">
            <a:avLst/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BUSINESSES WILL FIND ROI</a:t>
            </a:r>
            <a:br>
              <a:rPr lang="en-US" dirty="0" smtClean="0"/>
            </a:br>
            <a:r>
              <a:rPr lang="en-US" dirty="0" smtClean="0"/>
              <a:t>      </a:t>
            </a:r>
            <a:r>
              <a:rPr lang="en-US" b="0" dirty="0" smtClean="0"/>
              <a:t>BUT Measuring Social Media KPI will be ?</a:t>
            </a:r>
            <a:endParaRPr lang="en-US" b="0" dirty="0" smtClean="0"/>
          </a:p>
        </p:txBody>
      </p:sp>
      <p:sp>
        <p:nvSpPr>
          <p:cNvPr id="4" name="Oval 3"/>
          <p:cNvSpPr/>
          <p:nvPr/>
        </p:nvSpPr>
        <p:spPr bwMode="auto">
          <a:xfrm>
            <a:off x="241173" y="457200"/>
            <a:ext cx="457200" cy="457200"/>
          </a:xfrm>
          <a:prstGeom prst="ellipse">
            <a:avLst/>
          </a:prstGeom>
          <a:solidFill>
            <a:srgbClr val="0083C7"/>
          </a:solidFill>
          <a:ln>
            <a:solidFill>
              <a:srgbClr val="FFFFF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1</a:t>
            </a:r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4294967295"/>
          </p:nvPr>
        </p:nvGraphicFramePr>
        <p:xfrm>
          <a:off x="103188" y="1074738"/>
          <a:ext cx="8736012" cy="5249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SOCIAL EQUITY WILL GET ESTABLISHED</a:t>
            </a:r>
            <a:br>
              <a:rPr lang="en-US" dirty="0" smtClean="0"/>
            </a:br>
            <a:endParaRPr lang="en-US" b="0" dirty="0" smtClean="0"/>
          </a:p>
        </p:txBody>
      </p:sp>
      <p:sp>
        <p:nvSpPr>
          <p:cNvPr id="4" name="Oval 3"/>
          <p:cNvSpPr/>
          <p:nvPr/>
        </p:nvSpPr>
        <p:spPr bwMode="auto">
          <a:xfrm>
            <a:off x="241173" y="457200"/>
            <a:ext cx="457200" cy="457200"/>
          </a:xfrm>
          <a:prstGeom prst="ellipse">
            <a:avLst/>
          </a:prstGeom>
          <a:solidFill>
            <a:srgbClr val="0083C7"/>
          </a:solidFill>
          <a:ln>
            <a:solidFill>
              <a:srgbClr val="FFFFF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rgbClr val="FFFFFF"/>
                </a:solidFill>
                <a:latin typeface="Arial" charset="0"/>
              </a:rPr>
              <a:t>2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1447800" y="1752600"/>
          <a:ext cx="6096000" cy="391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83298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48400" y="3276600"/>
            <a:ext cx="27908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3299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72200" y="4800600"/>
            <a:ext cx="28098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3300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124200" y="5705475"/>
            <a:ext cx="27527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3301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52425" y="4978400"/>
            <a:ext cx="27717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3302" name="Picture 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8575" y="3200400"/>
            <a:ext cx="27908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3303" name="Picture 7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143000" y="1423987"/>
            <a:ext cx="27146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SOCIAL EQUITY WILL GET ESTABLISHED</a:t>
            </a:r>
            <a:br>
              <a:rPr lang="en-US" dirty="0" smtClean="0"/>
            </a:br>
            <a:endParaRPr lang="en-US" b="0" dirty="0" smtClean="0"/>
          </a:p>
        </p:txBody>
      </p:sp>
      <p:sp>
        <p:nvSpPr>
          <p:cNvPr id="4" name="Oval 3"/>
          <p:cNvSpPr/>
          <p:nvPr/>
        </p:nvSpPr>
        <p:spPr bwMode="auto">
          <a:xfrm>
            <a:off x="241173" y="457200"/>
            <a:ext cx="457200" cy="457200"/>
          </a:xfrm>
          <a:prstGeom prst="ellipse">
            <a:avLst/>
          </a:prstGeom>
          <a:solidFill>
            <a:srgbClr val="0083C7"/>
          </a:solidFill>
          <a:ln>
            <a:solidFill>
              <a:srgbClr val="FFFFF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rgbClr val="FFFFFF"/>
                </a:solidFill>
                <a:latin typeface="Arial" charset="0"/>
              </a:rPr>
              <a:t>2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</a:endParaRPr>
          </a:p>
        </p:txBody>
      </p:sp>
      <p:pic>
        <p:nvPicPr>
          <p:cNvPr id="1843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3800" y="2133600"/>
            <a:ext cx="21717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51200" y="2133600"/>
            <a:ext cx="42767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4275" y="4140200"/>
            <a:ext cx="21431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25" y="4127500"/>
            <a:ext cx="42576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SOCIAL ECOSYSTEM WILL DRIVE INNOVATION</a:t>
            </a:r>
            <a:br>
              <a:rPr lang="en-US" dirty="0" smtClean="0"/>
            </a:br>
            <a:endParaRPr lang="en-US" b="0" dirty="0" smtClean="0"/>
          </a:p>
        </p:txBody>
      </p:sp>
      <p:sp>
        <p:nvSpPr>
          <p:cNvPr id="4" name="Oval 3"/>
          <p:cNvSpPr/>
          <p:nvPr/>
        </p:nvSpPr>
        <p:spPr bwMode="auto">
          <a:xfrm>
            <a:off x="241173" y="457200"/>
            <a:ext cx="457200" cy="457200"/>
          </a:xfrm>
          <a:prstGeom prst="ellipse">
            <a:avLst/>
          </a:prstGeom>
          <a:solidFill>
            <a:srgbClr val="0083C7"/>
          </a:solidFill>
          <a:ln>
            <a:solidFill>
              <a:srgbClr val="FFFFF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3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</a:endParaRPr>
          </a:p>
        </p:txBody>
      </p:sp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228600" y="1447800"/>
            <a:ext cx="8763000" cy="4855634"/>
          </a:xfrm>
        </p:spPr>
        <p:txBody>
          <a:bodyPr/>
          <a:lstStyle/>
          <a:p>
            <a:r>
              <a:rPr lang="en-US" dirty="0" smtClean="0"/>
              <a:t>Crowd-sourcing for Innovation – Practice of sourcing ideas</a:t>
            </a:r>
          </a:p>
          <a:p>
            <a:endParaRPr lang="en-US" dirty="0" smtClean="0"/>
          </a:p>
          <a:p>
            <a:r>
              <a:rPr lang="en-US" dirty="0" smtClean="0"/>
              <a:t>From Whom ?</a:t>
            </a:r>
          </a:p>
          <a:p>
            <a:pPr lvl="1"/>
            <a:r>
              <a:rPr lang="en-US" dirty="0" smtClean="0"/>
              <a:t>Public</a:t>
            </a:r>
          </a:p>
          <a:p>
            <a:pPr lvl="1"/>
            <a:r>
              <a:rPr lang="en-US" dirty="0" smtClean="0"/>
              <a:t>Partners</a:t>
            </a:r>
          </a:p>
          <a:p>
            <a:pPr lvl="1"/>
            <a:r>
              <a:rPr lang="en-US" dirty="0" smtClean="0"/>
              <a:t>Customers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SOCIAL ECOSYSTEM WILL DRIVE INNOVATION</a:t>
            </a:r>
            <a:br>
              <a:rPr lang="en-US" dirty="0" smtClean="0"/>
            </a:br>
            <a:endParaRPr lang="en-US" b="0" dirty="0" smtClean="0"/>
          </a:p>
        </p:txBody>
      </p:sp>
      <p:sp>
        <p:nvSpPr>
          <p:cNvPr id="4" name="Oval 3"/>
          <p:cNvSpPr/>
          <p:nvPr/>
        </p:nvSpPr>
        <p:spPr bwMode="auto">
          <a:xfrm>
            <a:off x="241173" y="457200"/>
            <a:ext cx="457200" cy="457200"/>
          </a:xfrm>
          <a:prstGeom prst="ellipse">
            <a:avLst/>
          </a:prstGeom>
          <a:solidFill>
            <a:srgbClr val="0083C7"/>
          </a:solidFill>
          <a:ln>
            <a:solidFill>
              <a:srgbClr val="FFFFF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3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</a:endParaRPr>
          </a:p>
        </p:txBody>
      </p:sp>
      <p:pic>
        <p:nvPicPr>
          <p:cNvPr id="185347" name="Picture 3"/>
          <p:cNvPicPr>
            <a:picLocks noChangeAspect="1" noChangeArrowheads="1"/>
          </p:cNvPicPr>
          <p:nvPr/>
        </p:nvPicPr>
        <p:blipFill>
          <a:blip r:embed="rId2"/>
          <a:srcRect l="12500" t="5000" r="13750"/>
          <a:stretch>
            <a:fillRect/>
          </a:stretch>
        </p:blipFill>
        <p:spPr bwMode="auto">
          <a:xfrm>
            <a:off x="1600200" y="1617636"/>
            <a:ext cx="5562600" cy="4478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SOCIAL ECOSYSTEM WILL DRIVE INNOVATION</a:t>
            </a:r>
            <a:br>
              <a:rPr lang="en-US" dirty="0" smtClean="0"/>
            </a:br>
            <a:endParaRPr lang="en-US" b="0" dirty="0" smtClean="0"/>
          </a:p>
        </p:txBody>
      </p:sp>
      <p:sp>
        <p:nvSpPr>
          <p:cNvPr id="4" name="Oval 3"/>
          <p:cNvSpPr/>
          <p:nvPr/>
        </p:nvSpPr>
        <p:spPr bwMode="auto">
          <a:xfrm>
            <a:off x="241173" y="457200"/>
            <a:ext cx="457200" cy="457200"/>
          </a:xfrm>
          <a:prstGeom prst="ellipse">
            <a:avLst/>
          </a:prstGeom>
          <a:solidFill>
            <a:srgbClr val="0083C7"/>
          </a:solidFill>
          <a:ln>
            <a:solidFill>
              <a:srgbClr val="FFFFF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3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6842" y="1905000"/>
            <a:ext cx="6356958" cy="3867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SOCIAL ECOSYSTEM WILL DRIVE INNOVATION</a:t>
            </a:r>
            <a:br>
              <a:rPr lang="en-US" dirty="0" smtClean="0"/>
            </a:br>
            <a:r>
              <a:rPr lang="en-US" dirty="0" smtClean="0"/>
              <a:t>      </a:t>
            </a:r>
            <a:r>
              <a:rPr lang="en-US" b="0" dirty="0" smtClean="0"/>
              <a:t>Some Retail Examples</a:t>
            </a:r>
            <a:endParaRPr lang="en-US" b="0" dirty="0" smtClean="0"/>
          </a:p>
        </p:txBody>
      </p:sp>
      <p:sp>
        <p:nvSpPr>
          <p:cNvPr id="4" name="Oval 3"/>
          <p:cNvSpPr/>
          <p:nvPr/>
        </p:nvSpPr>
        <p:spPr bwMode="auto">
          <a:xfrm>
            <a:off x="241173" y="457200"/>
            <a:ext cx="457200" cy="457200"/>
          </a:xfrm>
          <a:prstGeom prst="ellipse">
            <a:avLst/>
          </a:prstGeom>
          <a:solidFill>
            <a:srgbClr val="0083C7"/>
          </a:solidFill>
          <a:ln>
            <a:solidFill>
              <a:srgbClr val="FFFFF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rgbClr val="FFFFFF"/>
                </a:solidFill>
                <a:latin typeface="Arial" charset="0"/>
              </a:rPr>
              <a:t>3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</a:endParaRPr>
          </a:p>
        </p:txBody>
      </p:sp>
      <p:pic>
        <p:nvPicPr>
          <p:cNvPr id="6" name="Content Placeholder 4" descr="Picture 30.png"/>
          <p:cNvPicPr>
            <a:picLocks noChangeAspect="1"/>
          </p:cNvPicPr>
          <p:nvPr/>
        </p:nvPicPr>
        <p:blipFill>
          <a:blip r:embed="rId2"/>
          <a:srcRect l="-21761" r="-21761"/>
          <a:stretch>
            <a:fillRect/>
          </a:stretch>
        </p:blipFill>
        <p:spPr>
          <a:xfrm>
            <a:off x="4343400" y="1803400"/>
            <a:ext cx="4538118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Picture 2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9" y="1829204"/>
            <a:ext cx="4191001" cy="26665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Content Placeholder 11"/>
          <p:cNvSpPr>
            <a:spLocks noGrp="1"/>
          </p:cNvSpPr>
          <p:nvPr>
            <p:ph idx="4294967295"/>
          </p:nvPr>
        </p:nvSpPr>
        <p:spPr>
          <a:xfrm>
            <a:off x="381000" y="5029200"/>
            <a:ext cx="4038600" cy="685800"/>
          </a:xfrm>
        </p:spPr>
        <p:txBody>
          <a:bodyPr>
            <a:noAutofit/>
          </a:bodyPr>
          <a:lstStyle/>
          <a:p>
            <a:r>
              <a:rPr lang="en-US" sz="1600" dirty="0" err="1" smtClean="0"/>
              <a:t>StarBucks</a:t>
            </a:r>
            <a:r>
              <a:rPr lang="en-US" sz="1600" dirty="0" smtClean="0"/>
              <a:t> Idea</a:t>
            </a:r>
          </a:p>
          <a:p>
            <a:pPr lvl="1"/>
            <a:r>
              <a:rPr lang="en-US" sz="1600" dirty="0" smtClean="0"/>
              <a:t>63000 Product ideas</a:t>
            </a:r>
          </a:p>
          <a:p>
            <a:pPr lvl="1"/>
            <a:r>
              <a:rPr lang="en-US" sz="1600" dirty="0" smtClean="0"/>
              <a:t>25000 Experience ideas</a:t>
            </a:r>
          </a:p>
          <a:p>
            <a:pPr lvl="1"/>
            <a:r>
              <a:rPr lang="en-US" sz="1600" dirty="0" smtClean="0"/>
              <a:t>15000 Involvement ideas</a:t>
            </a:r>
            <a:endParaRPr lang="en-US" sz="1600" dirty="0" smtClean="0"/>
          </a:p>
        </p:txBody>
      </p:sp>
      <p:sp>
        <p:nvSpPr>
          <p:cNvPr id="10" name="Content Placeholder 11"/>
          <p:cNvSpPr>
            <a:spLocks noGrp="1"/>
          </p:cNvSpPr>
          <p:nvPr>
            <p:ph idx="4294967295"/>
          </p:nvPr>
        </p:nvSpPr>
        <p:spPr>
          <a:xfrm>
            <a:off x="4876800" y="5029200"/>
            <a:ext cx="4038600" cy="685800"/>
          </a:xfrm>
        </p:spPr>
        <p:txBody>
          <a:bodyPr>
            <a:noAutofit/>
          </a:bodyPr>
          <a:lstStyle/>
          <a:p>
            <a:r>
              <a:rPr lang="en-US" sz="1600" dirty="0" smtClean="0"/>
              <a:t>Dell </a:t>
            </a:r>
            <a:r>
              <a:rPr lang="en-US" sz="1600" dirty="0" err="1" smtClean="0"/>
              <a:t>Ideastorm</a:t>
            </a:r>
            <a:endParaRPr lang="en-US" sz="1600" dirty="0" smtClean="0"/>
          </a:p>
          <a:p>
            <a:pPr lvl="1"/>
            <a:r>
              <a:rPr lang="en-US" sz="1600" dirty="0" smtClean="0"/>
              <a:t>15000 ideas contributed</a:t>
            </a:r>
          </a:p>
          <a:p>
            <a:pPr lvl="1"/>
            <a:r>
              <a:rPr lang="en-US" sz="1600" dirty="0" smtClean="0"/>
              <a:t>431 ideas implemented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SOCIAL ECOSYSTEM WILL DRIVE INNOVATION</a:t>
            </a:r>
            <a:br>
              <a:rPr lang="en-US" dirty="0" smtClean="0"/>
            </a:br>
            <a:r>
              <a:rPr lang="en-US" dirty="0" smtClean="0"/>
              <a:t>      </a:t>
            </a:r>
            <a:r>
              <a:rPr lang="en-US" b="0" dirty="0" smtClean="0"/>
              <a:t>Some Enterprise Examples</a:t>
            </a:r>
            <a:endParaRPr lang="en-US" b="0" dirty="0" smtClean="0"/>
          </a:p>
        </p:txBody>
      </p:sp>
      <p:sp>
        <p:nvSpPr>
          <p:cNvPr id="4" name="Oval 3"/>
          <p:cNvSpPr/>
          <p:nvPr/>
        </p:nvSpPr>
        <p:spPr bwMode="auto">
          <a:xfrm>
            <a:off x="241173" y="457200"/>
            <a:ext cx="457200" cy="457200"/>
          </a:xfrm>
          <a:prstGeom prst="ellipse">
            <a:avLst/>
          </a:prstGeom>
          <a:solidFill>
            <a:srgbClr val="0083C7"/>
          </a:solidFill>
          <a:ln>
            <a:solidFill>
              <a:srgbClr val="FFFFF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3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</a:endParaRPr>
          </a:p>
        </p:txBody>
      </p:sp>
      <p:sp>
        <p:nvSpPr>
          <p:cNvPr id="9" name="Content Placeholder 11"/>
          <p:cNvSpPr>
            <a:spLocks noGrp="1"/>
          </p:cNvSpPr>
          <p:nvPr>
            <p:ph idx="4294967295"/>
          </p:nvPr>
        </p:nvSpPr>
        <p:spPr>
          <a:xfrm>
            <a:off x="381000" y="5029200"/>
            <a:ext cx="4038600" cy="685800"/>
          </a:xfrm>
        </p:spPr>
        <p:txBody>
          <a:bodyPr>
            <a:noAutofit/>
          </a:bodyPr>
          <a:lstStyle/>
          <a:p>
            <a:r>
              <a:rPr lang="en-US" sz="1600" dirty="0" err="1" smtClean="0"/>
              <a:t>VMWare</a:t>
            </a:r>
            <a:r>
              <a:rPr lang="en-US" sz="1600" dirty="0" smtClean="0"/>
              <a:t> product communities</a:t>
            </a:r>
          </a:p>
          <a:p>
            <a:pPr lvl="1"/>
            <a:r>
              <a:rPr lang="en-US" sz="1600" dirty="0" smtClean="0"/>
              <a:t>Extended Quality Control Team</a:t>
            </a:r>
          </a:p>
          <a:p>
            <a:pPr lvl="1"/>
            <a:r>
              <a:rPr lang="en-US" sz="1600" dirty="0" smtClean="0"/>
              <a:t>Product feedback / suggestions</a:t>
            </a:r>
          </a:p>
          <a:p>
            <a:pPr lvl="1"/>
            <a:endParaRPr lang="en-US" sz="1600" dirty="0" smtClean="0"/>
          </a:p>
        </p:txBody>
      </p:sp>
      <p:sp>
        <p:nvSpPr>
          <p:cNvPr id="10" name="Content Placeholder 11"/>
          <p:cNvSpPr>
            <a:spLocks noGrp="1"/>
          </p:cNvSpPr>
          <p:nvPr>
            <p:ph idx="4294967295"/>
          </p:nvPr>
        </p:nvSpPr>
        <p:spPr>
          <a:xfrm>
            <a:off x="4876800" y="5029200"/>
            <a:ext cx="4038600" cy="685800"/>
          </a:xfrm>
        </p:spPr>
        <p:txBody>
          <a:bodyPr>
            <a:noAutofit/>
          </a:bodyPr>
          <a:lstStyle/>
          <a:p>
            <a:r>
              <a:rPr lang="en-US" sz="1600" dirty="0" smtClean="0"/>
              <a:t>Tibcommunity</a:t>
            </a:r>
          </a:p>
          <a:p>
            <a:pPr lvl="1"/>
            <a:r>
              <a:rPr lang="en-US" sz="1600" dirty="0" smtClean="0"/>
              <a:t>First line of product support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799" y="1859890"/>
            <a:ext cx="4191001" cy="2788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8178" name="Picture 2"/>
          <p:cNvPicPr>
            <a:picLocks noChangeAspect="1" noChangeArrowheads="1"/>
          </p:cNvPicPr>
          <p:nvPr/>
        </p:nvPicPr>
        <p:blipFill>
          <a:blip r:embed="rId3"/>
          <a:srcRect l="10625" r="12500" b="8000"/>
          <a:stretch>
            <a:fillRect/>
          </a:stretch>
        </p:blipFill>
        <p:spPr bwMode="auto">
          <a:xfrm>
            <a:off x="4876800" y="1859890"/>
            <a:ext cx="3810000" cy="2849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BUSINESSES WILL HAPPEN ELSEWHERE</a:t>
            </a:r>
            <a:br>
              <a:rPr lang="en-US" dirty="0" smtClean="0"/>
            </a:br>
            <a:r>
              <a:rPr lang="en-US" dirty="0" smtClean="0"/>
              <a:t>      </a:t>
            </a:r>
            <a:r>
              <a:rPr lang="en-US" b="0" dirty="0" smtClean="0"/>
              <a:t>Establishing the Five Eras of Social Web</a:t>
            </a:r>
            <a:endParaRPr lang="en-US" b="0" dirty="0" smtClean="0"/>
          </a:p>
        </p:txBody>
      </p:sp>
      <p:sp>
        <p:nvSpPr>
          <p:cNvPr id="4" name="Oval 3"/>
          <p:cNvSpPr/>
          <p:nvPr/>
        </p:nvSpPr>
        <p:spPr bwMode="auto">
          <a:xfrm>
            <a:off x="241173" y="457200"/>
            <a:ext cx="457200" cy="457200"/>
          </a:xfrm>
          <a:prstGeom prst="ellipse">
            <a:avLst/>
          </a:prstGeom>
          <a:solidFill>
            <a:srgbClr val="0083C7"/>
          </a:solidFill>
          <a:ln>
            <a:solidFill>
              <a:srgbClr val="FFFFF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rgbClr val="FFFFFF"/>
                </a:solidFill>
                <a:latin typeface="Arial" charset="0"/>
              </a:rPr>
              <a:t>4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</a:endParaRPr>
          </a:p>
        </p:txBody>
      </p:sp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228600" y="1447800"/>
            <a:ext cx="8763000" cy="4855634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1800" dirty="0" smtClean="0"/>
              <a:t>Era of Social Relationships – Simple profiles &amp; friend-</a:t>
            </a:r>
            <a:r>
              <a:rPr lang="en-US" sz="1800" dirty="0" err="1" smtClean="0"/>
              <a:t>ing</a:t>
            </a:r>
            <a:r>
              <a:rPr lang="en-US" sz="1800" dirty="0" smtClean="0"/>
              <a:t> features</a:t>
            </a:r>
          </a:p>
          <a:p>
            <a:r>
              <a:rPr lang="en-US" sz="1800" dirty="0" smtClean="0"/>
              <a:t>Era of Social Functionality – Supports Interactive applications</a:t>
            </a:r>
          </a:p>
          <a:p>
            <a:r>
              <a:rPr lang="en-US" sz="1800" dirty="0" smtClean="0"/>
              <a:t>Era of Social Colonization – Traverse the internet with social connections</a:t>
            </a:r>
          </a:p>
          <a:p>
            <a:r>
              <a:rPr lang="en-US" sz="1800" dirty="0" smtClean="0"/>
              <a:t>Era of Social Context – Identify personal identities and relationships</a:t>
            </a:r>
          </a:p>
          <a:p>
            <a:r>
              <a:rPr lang="en-US" sz="1800" dirty="0" smtClean="0"/>
              <a:t>Era of Social Commerce – More powerful</a:t>
            </a:r>
            <a:r>
              <a:rPr lang="en-US" sz="1800" dirty="0" smtClean="0"/>
              <a:t> than Websites &amp; CRM Systems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pic>
        <p:nvPicPr>
          <p:cNvPr id="1792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460500"/>
            <a:ext cx="5943599" cy="28916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 txBox="1">
            <a:spLocks/>
          </p:cNvSpPr>
          <p:nvPr/>
        </p:nvSpPr>
        <p:spPr>
          <a:xfrm>
            <a:off x="0" y="1783080"/>
            <a:ext cx="9144000" cy="960120"/>
          </a:xfrm>
          <a:prstGeom prst="rect">
            <a:avLst/>
          </a:prstGeom>
          <a:solidFill>
            <a:schemeClr val="bg1"/>
          </a:solidFill>
        </p:spPr>
        <p:txBody>
          <a:bodyPr anchor="b">
            <a:normAutofit/>
          </a:bodyPr>
          <a:lstStyle/>
          <a:p>
            <a:pPr marL="396875" marR="0" lvl="0" indent="-3968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SzTx/>
              <a:buFont typeface="Wingdings" pitchFamily="-112" charset="2"/>
              <a:buNone/>
              <a:tabLst/>
              <a:defRPr/>
            </a:pPr>
            <a:endParaRPr lang="en-US" sz="1400" kern="0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marL="396875" marR="0" lvl="0" indent="-3968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SzTx/>
              <a:buFont typeface="Wingdings" pitchFamily="-112" charset="2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96875" marR="0" lvl="0" indent="-3968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SzTx/>
              <a:buFont typeface="Wingdings" pitchFamily="-112" charset="2"/>
              <a:buNone/>
              <a:tabLst>
                <a:tab pos="1320800" algn="l"/>
              </a:tabLst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  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38 years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   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 years       4 years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Rise of Social Media</a:t>
            </a:r>
            <a:br>
              <a:rPr lang="en-US" dirty="0" smtClean="0"/>
            </a:br>
            <a:r>
              <a:rPr lang="en-US" b="0" dirty="0" smtClean="0"/>
              <a:t>Trends that are making us re-think</a:t>
            </a:r>
            <a:endParaRPr lang="en-US" b="0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err="1" smtClean="0"/>
              <a:t>Facebook</a:t>
            </a:r>
            <a:r>
              <a:rPr lang="en-US" dirty="0" smtClean="0"/>
              <a:t> added 100M users in 9 months. Other media to reach 50M…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0"/>
            <a:r>
              <a:rPr lang="en-US" dirty="0" err="1" smtClean="0"/>
              <a:t>Facebook</a:t>
            </a:r>
            <a:r>
              <a:rPr lang="en-US" dirty="0" smtClean="0"/>
              <a:t> </a:t>
            </a:r>
            <a:r>
              <a:rPr lang="en-US" dirty="0" smtClean="0"/>
              <a:t>would be 3rd </a:t>
            </a:r>
            <a:r>
              <a:rPr lang="en-US" dirty="0" smtClean="0"/>
              <a:t>largest country </a:t>
            </a:r>
            <a:r>
              <a:rPr lang="en-US" dirty="0" smtClean="0"/>
              <a:t>(500M</a:t>
            </a:r>
            <a:r>
              <a:rPr lang="en-US" dirty="0" smtClean="0"/>
              <a:t>….and growing)</a:t>
            </a:r>
          </a:p>
          <a:p>
            <a:pPr lvl="1"/>
            <a:r>
              <a:rPr lang="en-US" dirty="0" smtClean="0"/>
              <a:t>China: </a:t>
            </a:r>
            <a:r>
              <a:rPr lang="en-US" dirty="0" smtClean="0"/>
              <a:t>1B</a:t>
            </a:r>
            <a:r>
              <a:rPr lang="en-US" dirty="0" smtClean="0"/>
              <a:t>, India: </a:t>
            </a:r>
            <a:r>
              <a:rPr lang="en-US" dirty="0" smtClean="0"/>
              <a:t>1B</a:t>
            </a:r>
            <a:r>
              <a:rPr lang="en-US" dirty="0" smtClean="0"/>
              <a:t>, </a:t>
            </a:r>
            <a:r>
              <a:rPr lang="en-US" dirty="0" err="1" smtClean="0"/>
              <a:t>Facebook</a:t>
            </a:r>
            <a:r>
              <a:rPr lang="en-US" dirty="0" smtClean="0"/>
              <a:t>: </a:t>
            </a:r>
            <a:r>
              <a:rPr lang="en-US" dirty="0" smtClean="0"/>
              <a:t>500M</a:t>
            </a:r>
            <a:r>
              <a:rPr lang="en-US" dirty="0" smtClean="0"/>
              <a:t>, US: </a:t>
            </a:r>
            <a:r>
              <a:rPr lang="en-US" dirty="0" smtClean="0"/>
              <a:t>300M…Twitter: 175M</a:t>
            </a:r>
            <a:endParaRPr lang="en-US" dirty="0" smtClean="0"/>
          </a:p>
          <a:p>
            <a:pPr lvl="0">
              <a:buNone/>
            </a:pPr>
            <a:endParaRPr lang="en-US" dirty="0" smtClean="0"/>
          </a:p>
          <a:p>
            <a:pPr lvl="0"/>
            <a:r>
              <a:rPr lang="en-US" dirty="0" smtClean="0"/>
              <a:t>More Videos uploaded on YouTube in 60 days than all 3 major US Networks created in 60 </a:t>
            </a:r>
            <a:r>
              <a:rPr lang="en-US" dirty="0" smtClean="0"/>
              <a:t>years</a:t>
            </a:r>
          </a:p>
          <a:p>
            <a:pPr lvl="0"/>
            <a:endParaRPr lang="en-US" dirty="0" smtClean="0"/>
          </a:p>
          <a:p>
            <a:pPr lvl="0"/>
            <a:r>
              <a:rPr lang="en-US" dirty="0" err="1" smtClean="0"/>
              <a:t>Facebook</a:t>
            </a:r>
            <a:r>
              <a:rPr lang="en-US" dirty="0" smtClean="0"/>
              <a:t> and Twitter role in </a:t>
            </a:r>
            <a:r>
              <a:rPr lang="en-US" smtClean="0"/>
              <a:t>Iran Elections (2009 - 2010), Tunisia &amp; Egypt (2011)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FEA15D-97C1-1D46-AEDC-2A7249C02D10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9" name="Picture 8" descr="televis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2028820"/>
            <a:ext cx="553666" cy="50002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Picture 9" descr="radi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0349" y="1960321"/>
            <a:ext cx="676702" cy="56456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Picture 11" descr="i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1963632"/>
            <a:ext cx="562690" cy="592304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BUSINESSES WILL HAPPEN ELSEWHERE</a:t>
            </a:r>
            <a:br>
              <a:rPr lang="en-US" dirty="0" smtClean="0"/>
            </a:br>
            <a:r>
              <a:rPr lang="en-US" dirty="0" smtClean="0"/>
              <a:t>      </a:t>
            </a:r>
            <a:r>
              <a:rPr lang="en-US" b="0" dirty="0" smtClean="0"/>
              <a:t>So what is expected ?</a:t>
            </a:r>
            <a:endParaRPr lang="en-US" b="0" dirty="0" smtClean="0"/>
          </a:p>
        </p:txBody>
      </p:sp>
      <p:sp>
        <p:nvSpPr>
          <p:cNvPr id="4" name="Oval 3"/>
          <p:cNvSpPr/>
          <p:nvPr/>
        </p:nvSpPr>
        <p:spPr bwMode="auto">
          <a:xfrm>
            <a:off x="241173" y="457200"/>
            <a:ext cx="457200" cy="457200"/>
          </a:xfrm>
          <a:prstGeom prst="ellipse">
            <a:avLst/>
          </a:prstGeom>
          <a:solidFill>
            <a:srgbClr val="0083C7"/>
          </a:solidFill>
          <a:ln>
            <a:solidFill>
              <a:srgbClr val="FFFFF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rgbClr val="FFFFFF"/>
                </a:solidFill>
                <a:latin typeface="Arial" charset="0"/>
              </a:rPr>
              <a:t>4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</a:endParaRPr>
          </a:p>
        </p:txBody>
      </p:sp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228600" y="1447800"/>
            <a:ext cx="8763000" cy="4855634"/>
          </a:xfrm>
        </p:spPr>
        <p:txBody>
          <a:bodyPr/>
          <a:lstStyle/>
          <a:p>
            <a:r>
              <a:rPr lang="en-US" sz="1800" dirty="0" smtClean="0"/>
              <a:t>Consumers will strengthen external communities </a:t>
            </a:r>
          </a:p>
          <a:p>
            <a:endParaRPr lang="en-US" sz="1800" dirty="0" smtClean="0"/>
          </a:p>
          <a:p>
            <a:r>
              <a:rPr lang="en-US" sz="1800" dirty="0" smtClean="0"/>
              <a:t>Power will shift from Brands and CRM Systems</a:t>
            </a:r>
          </a:p>
          <a:p>
            <a:endParaRPr lang="en-US" sz="1800" dirty="0" smtClean="0"/>
          </a:p>
          <a:p>
            <a:r>
              <a:rPr lang="en-US" sz="1800" dirty="0" smtClean="0"/>
              <a:t>E-commerce sites will adopt Social Graphs rapidly (to catch up !)</a:t>
            </a:r>
          </a:p>
          <a:p>
            <a:endParaRPr lang="en-US" sz="1800" dirty="0" smtClean="0"/>
          </a:p>
          <a:p>
            <a:r>
              <a:rPr lang="en-US" sz="1800" dirty="0" smtClean="0"/>
              <a:t>Birth of </a:t>
            </a:r>
            <a:r>
              <a:rPr lang="en-US" sz="1800" b="1" dirty="0" smtClean="0"/>
              <a:t>Social Recommendation Engine</a:t>
            </a:r>
          </a:p>
          <a:p>
            <a:pPr lvl="1"/>
            <a:r>
              <a:rPr lang="en-US" sz="1600" dirty="0" smtClean="0"/>
              <a:t>“Recommended for you..” </a:t>
            </a:r>
            <a:r>
              <a:rPr lang="en-US" sz="1600" b="1" dirty="0" smtClean="0"/>
              <a:t>TO</a:t>
            </a:r>
            <a:r>
              <a:rPr lang="en-US" sz="1600" dirty="0" smtClean="0"/>
              <a:t> “John says you will like this…”</a:t>
            </a:r>
          </a:p>
          <a:p>
            <a:pPr lvl="1"/>
            <a:endParaRPr lang="en-US" sz="1600" dirty="0" smtClean="0"/>
          </a:p>
          <a:p>
            <a:endParaRPr lang="en-US" sz="18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BUSINESSES WILL HAPPEN ELSEWHERE</a:t>
            </a:r>
            <a:br>
              <a:rPr lang="en-US" dirty="0" smtClean="0"/>
            </a:br>
            <a:r>
              <a:rPr lang="en-US" dirty="0" smtClean="0"/>
              <a:t>      </a:t>
            </a:r>
            <a:r>
              <a:rPr lang="en-US" b="0" dirty="0" smtClean="0"/>
              <a:t>E-commerce on </a:t>
            </a:r>
            <a:r>
              <a:rPr lang="en-US" b="0" dirty="0" err="1" smtClean="0"/>
              <a:t>Facebook</a:t>
            </a:r>
            <a:endParaRPr lang="en-US" b="0" dirty="0" smtClean="0"/>
          </a:p>
        </p:txBody>
      </p:sp>
      <p:sp>
        <p:nvSpPr>
          <p:cNvPr id="4" name="Oval 3"/>
          <p:cNvSpPr/>
          <p:nvPr/>
        </p:nvSpPr>
        <p:spPr bwMode="auto">
          <a:xfrm>
            <a:off x="241173" y="457200"/>
            <a:ext cx="457200" cy="457200"/>
          </a:xfrm>
          <a:prstGeom prst="ellipse">
            <a:avLst/>
          </a:prstGeom>
          <a:solidFill>
            <a:srgbClr val="0083C7"/>
          </a:solidFill>
          <a:ln>
            <a:solidFill>
              <a:srgbClr val="FFFFF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rgbClr val="FFFFFF"/>
                </a:solidFill>
                <a:latin typeface="Arial" charset="0"/>
              </a:rPr>
              <a:t>4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</a:endParaRPr>
          </a:p>
        </p:txBody>
      </p:sp>
      <p:pic>
        <p:nvPicPr>
          <p:cNvPr id="180226" name="Picture 2"/>
          <p:cNvPicPr>
            <a:picLocks noChangeAspect="1" noChangeArrowheads="1"/>
          </p:cNvPicPr>
          <p:nvPr/>
        </p:nvPicPr>
        <p:blipFill>
          <a:blip r:embed="rId2"/>
          <a:srcRect l="11250" t="3428" r="39375" b="16000"/>
          <a:stretch>
            <a:fillRect/>
          </a:stretch>
        </p:blipFill>
        <p:spPr bwMode="auto">
          <a:xfrm>
            <a:off x="698373" y="1828800"/>
            <a:ext cx="3735673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0227" name="Picture 3"/>
          <p:cNvPicPr>
            <a:picLocks noChangeAspect="1" noChangeArrowheads="1"/>
          </p:cNvPicPr>
          <p:nvPr/>
        </p:nvPicPr>
        <p:blipFill>
          <a:blip r:embed="rId3"/>
          <a:srcRect l="11250" t="5000" r="39375" b="17000"/>
          <a:stretch>
            <a:fillRect/>
          </a:stretch>
        </p:blipFill>
        <p:spPr bwMode="auto">
          <a:xfrm>
            <a:off x="4572000" y="1828800"/>
            <a:ext cx="3810000" cy="37617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BUSINESSES WILL HAPPEN ELSEWHERE</a:t>
            </a:r>
            <a:br>
              <a:rPr lang="en-US" dirty="0" smtClean="0"/>
            </a:br>
            <a:r>
              <a:rPr lang="en-US" dirty="0" smtClean="0"/>
              <a:t>      </a:t>
            </a:r>
            <a:r>
              <a:rPr lang="en-US" b="0" dirty="0" smtClean="0"/>
              <a:t>E-commerce on </a:t>
            </a:r>
            <a:r>
              <a:rPr lang="en-US" b="0" dirty="0" err="1" smtClean="0"/>
              <a:t>Facebook</a:t>
            </a:r>
            <a:endParaRPr lang="en-US" b="0" dirty="0" smtClean="0"/>
          </a:p>
        </p:txBody>
      </p:sp>
      <p:sp>
        <p:nvSpPr>
          <p:cNvPr id="4" name="Oval 3"/>
          <p:cNvSpPr/>
          <p:nvPr/>
        </p:nvSpPr>
        <p:spPr bwMode="auto">
          <a:xfrm>
            <a:off x="241173" y="457200"/>
            <a:ext cx="457200" cy="457200"/>
          </a:xfrm>
          <a:prstGeom prst="ellipse">
            <a:avLst/>
          </a:prstGeom>
          <a:solidFill>
            <a:srgbClr val="0083C7"/>
          </a:solidFill>
          <a:ln>
            <a:solidFill>
              <a:srgbClr val="FFFFF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rgbClr val="FFFFFF"/>
                </a:solidFill>
                <a:latin typeface="Arial" charset="0"/>
              </a:rPr>
              <a:t>4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</a:endParaRPr>
          </a:p>
        </p:txBody>
      </p:sp>
      <p:pic>
        <p:nvPicPr>
          <p:cNvPr id="186373" name="Picture 5"/>
          <p:cNvPicPr>
            <a:picLocks noChangeAspect="1" noChangeArrowheads="1"/>
          </p:cNvPicPr>
          <p:nvPr/>
        </p:nvPicPr>
        <p:blipFill>
          <a:blip r:embed="rId2"/>
          <a:srcRect l="12500" r="29375" b="10000"/>
          <a:stretch>
            <a:fillRect/>
          </a:stretch>
        </p:blipFill>
        <p:spPr bwMode="auto">
          <a:xfrm>
            <a:off x="2209800" y="1676400"/>
            <a:ext cx="472440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FF483E2-A611-4B31-9B2C-7538937E176C}" type="slidenum">
              <a:rPr lang="en-US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39939" name="Text Placeholder 3"/>
          <p:cNvSpPr>
            <a:spLocks noGrp="1"/>
          </p:cNvSpPr>
          <p:nvPr>
            <p:ph type="body" idx="1"/>
          </p:nvPr>
        </p:nvSpPr>
        <p:spPr>
          <a:xfrm>
            <a:off x="685800" y="2386013"/>
            <a:ext cx="7772400" cy="1500187"/>
          </a:xfrm>
        </p:spPr>
        <p:txBody>
          <a:bodyPr/>
          <a:lstStyle/>
          <a:p>
            <a:pPr algn="ctr"/>
            <a:r>
              <a:rPr lang="en-US" sz="3200" dirty="0" smtClean="0"/>
              <a:t>Connect with me</a:t>
            </a:r>
          </a:p>
          <a:p>
            <a:pPr algn="ctr"/>
            <a:endParaRPr lang="en-US" sz="3200" dirty="0" smtClean="0"/>
          </a:p>
          <a:p>
            <a:pPr algn="ctr"/>
            <a:r>
              <a:rPr lang="en-US" sz="2000" dirty="0" smtClean="0"/>
              <a:t>LinkedIn - </a:t>
            </a:r>
            <a:r>
              <a:rPr lang="en-US" sz="2000" dirty="0" smtClean="0">
                <a:hlinkClick r:id="rId3"/>
              </a:rPr>
              <a:t>http://</a:t>
            </a:r>
            <a:r>
              <a:rPr lang="en-US" sz="2000" dirty="0" smtClean="0">
                <a:hlinkClick r:id="rId3"/>
              </a:rPr>
              <a:t>www.linkedin.com/in/ravishkamath</a:t>
            </a:r>
            <a:endParaRPr lang="en-US" sz="2000" dirty="0" smtClean="0"/>
          </a:p>
          <a:p>
            <a:pPr algn="ctr"/>
            <a:r>
              <a:rPr lang="en-US" sz="2000" dirty="0" smtClean="0"/>
              <a:t>Twitter - </a:t>
            </a:r>
            <a:r>
              <a:rPr lang="en-US" sz="2000" dirty="0" smtClean="0"/>
              <a:t>@</a:t>
            </a:r>
            <a:r>
              <a:rPr lang="en-US" sz="2000" dirty="0" err="1" smtClean="0"/>
              <a:t>ravishkamath</a:t>
            </a:r>
            <a:endParaRPr lang="en-US" sz="2000" dirty="0" smtClean="0"/>
          </a:p>
          <a:p>
            <a:pPr algn="ctr"/>
            <a:r>
              <a:rPr lang="en-US" sz="2000" dirty="0" smtClean="0"/>
              <a:t>Email – </a:t>
            </a:r>
            <a:r>
              <a:rPr lang="en-US" sz="2000" dirty="0" smtClean="0">
                <a:hlinkClick r:id="rId4"/>
              </a:rPr>
              <a:t>rkamath@regalix-inc.com</a:t>
            </a:r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Key Emerging Trends</a:t>
            </a:r>
            <a:br>
              <a:rPr lang="en-US" dirty="0" smtClean="0"/>
            </a:br>
            <a:endParaRPr lang="en-US" b="0" dirty="0" smtClean="0"/>
          </a:p>
        </p:txBody>
      </p:sp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228600" y="1447800"/>
            <a:ext cx="8763000" cy="4855634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  Businesses will find ROI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Social Equity will get established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Social Ecosystem will drive innovation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Businesses will happen elsewhere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5" name="Oval 4"/>
          <p:cNvSpPr/>
          <p:nvPr/>
        </p:nvSpPr>
        <p:spPr bwMode="auto">
          <a:xfrm>
            <a:off x="241173" y="1371600"/>
            <a:ext cx="457200" cy="457200"/>
          </a:xfrm>
          <a:prstGeom prst="ellipse">
            <a:avLst/>
          </a:prstGeom>
          <a:solidFill>
            <a:srgbClr val="0083C7"/>
          </a:solidFill>
          <a:ln>
            <a:solidFill>
              <a:srgbClr val="FFFFF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1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241173" y="2133600"/>
            <a:ext cx="457200" cy="457200"/>
          </a:xfrm>
          <a:prstGeom prst="ellipse">
            <a:avLst/>
          </a:prstGeom>
          <a:solidFill>
            <a:srgbClr val="0083C7"/>
          </a:solidFill>
          <a:ln>
            <a:solidFill>
              <a:srgbClr val="FFFFF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2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28599" y="2895600"/>
            <a:ext cx="457200" cy="457200"/>
          </a:xfrm>
          <a:prstGeom prst="ellipse">
            <a:avLst/>
          </a:prstGeom>
          <a:solidFill>
            <a:srgbClr val="0083C7"/>
          </a:solidFill>
          <a:ln>
            <a:solidFill>
              <a:srgbClr val="FFFFF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3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228600" y="3581400"/>
            <a:ext cx="457200" cy="457200"/>
          </a:xfrm>
          <a:prstGeom prst="ellipse">
            <a:avLst/>
          </a:prstGeom>
          <a:solidFill>
            <a:srgbClr val="0083C7"/>
          </a:solidFill>
          <a:ln>
            <a:solidFill>
              <a:srgbClr val="FFFFF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4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BUSINESSES WILL FIND ROI</a:t>
            </a:r>
            <a:br>
              <a:rPr lang="en-US" dirty="0" smtClean="0"/>
            </a:br>
            <a:r>
              <a:rPr lang="en-US" dirty="0" smtClean="0"/>
              <a:t>      </a:t>
            </a:r>
            <a:r>
              <a:rPr lang="en-US" b="0" dirty="0" smtClean="0"/>
              <a:t>What ROI means for different functions ?</a:t>
            </a:r>
            <a:endParaRPr lang="en-US" b="0" dirty="0" smtClean="0"/>
          </a:p>
        </p:txBody>
      </p:sp>
      <p:sp>
        <p:nvSpPr>
          <p:cNvPr id="4" name="Oval 3"/>
          <p:cNvSpPr/>
          <p:nvPr/>
        </p:nvSpPr>
        <p:spPr bwMode="auto">
          <a:xfrm>
            <a:off x="241173" y="457200"/>
            <a:ext cx="457200" cy="457200"/>
          </a:xfrm>
          <a:prstGeom prst="ellipse">
            <a:avLst/>
          </a:prstGeom>
          <a:solidFill>
            <a:srgbClr val="0083C7"/>
          </a:solidFill>
          <a:ln>
            <a:solidFill>
              <a:srgbClr val="FFFFF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1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228600" y="1447800"/>
            <a:ext cx="8763000" cy="4855634"/>
          </a:xfrm>
        </p:spPr>
        <p:txBody>
          <a:bodyPr/>
          <a:lstStyle/>
          <a:p>
            <a:r>
              <a:rPr lang="en-US" dirty="0" smtClean="0"/>
              <a:t>Establish brand presence (Corporate Marketing)</a:t>
            </a:r>
          </a:p>
          <a:p>
            <a:r>
              <a:rPr lang="en-US" dirty="0" smtClean="0"/>
              <a:t>Establish thought leadership (Product Marketing)</a:t>
            </a:r>
          </a:p>
          <a:p>
            <a:r>
              <a:rPr lang="en-US" dirty="0" smtClean="0"/>
              <a:t>Enhance product support (Customer Support) </a:t>
            </a:r>
          </a:p>
          <a:p>
            <a:r>
              <a:rPr lang="en-US" dirty="0" smtClean="0"/>
              <a:t>Enhance reputation (Public Relations) </a:t>
            </a:r>
          </a:p>
          <a:p>
            <a:r>
              <a:rPr lang="en-US" dirty="0" smtClean="0"/>
              <a:t>Customer &amp; prospect nurturing (Inside Sales) </a:t>
            </a:r>
          </a:p>
          <a:p>
            <a:r>
              <a:rPr lang="en-US" dirty="0" smtClean="0"/>
              <a:t>Increase website traffic (Marketing)</a:t>
            </a:r>
          </a:p>
          <a:p>
            <a:r>
              <a:rPr lang="en-US" dirty="0" smtClean="0"/>
              <a:t>Lead generation and sales (Marketing, Sales) </a:t>
            </a:r>
          </a:p>
          <a:p>
            <a:r>
              <a:rPr lang="en-US" dirty="0" smtClean="0"/>
              <a:t>Employee acquisition &amp; retention (Human Resources)</a:t>
            </a:r>
          </a:p>
          <a:p>
            <a:r>
              <a:rPr lang="en-US" dirty="0" smtClean="0"/>
              <a:t>Business Intelligence &amp; Research (Market Research)</a:t>
            </a:r>
          </a:p>
          <a:p>
            <a:r>
              <a:rPr lang="en-US" dirty="0" smtClean="0"/>
              <a:t>Reseller &amp; Partner Management (Channel Marketing)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BUSINESSES WILL FIND ROI</a:t>
            </a:r>
            <a:br>
              <a:rPr lang="en-US" dirty="0" smtClean="0"/>
            </a:br>
            <a:r>
              <a:rPr lang="en-US" dirty="0" smtClean="0"/>
              <a:t>      </a:t>
            </a:r>
            <a:r>
              <a:rPr lang="en-US" b="0" dirty="0" smtClean="0"/>
              <a:t>Consumer’s need balance</a:t>
            </a:r>
            <a:endParaRPr lang="en-US" b="0" dirty="0" smtClean="0"/>
          </a:p>
        </p:txBody>
      </p:sp>
      <p:sp>
        <p:nvSpPr>
          <p:cNvPr id="4" name="Oval 3"/>
          <p:cNvSpPr/>
          <p:nvPr/>
        </p:nvSpPr>
        <p:spPr bwMode="auto">
          <a:xfrm>
            <a:off x="241173" y="457200"/>
            <a:ext cx="457200" cy="457200"/>
          </a:xfrm>
          <a:prstGeom prst="ellipse">
            <a:avLst/>
          </a:prstGeom>
          <a:solidFill>
            <a:srgbClr val="0083C7"/>
          </a:solidFill>
          <a:ln>
            <a:solidFill>
              <a:srgbClr val="FFFFF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1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228600" y="1447800"/>
            <a:ext cx="8763000" cy="4855634"/>
          </a:xfrm>
        </p:spPr>
        <p:txBody>
          <a:bodyPr/>
          <a:lstStyle/>
          <a:p>
            <a:r>
              <a:rPr lang="en-US" dirty="0" smtClean="0"/>
              <a:t>Social Media clutter</a:t>
            </a:r>
          </a:p>
          <a:p>
            <a:pPr lvl="1"/>
            <a:r>
              <a:rPr lang="en-US" sz="1600" dirty="0" smtClean="0"/>
              <a:t>80% of Gen </a:t>
            </a:r>
            <a:r>
              <a:rPr lang="en-US" sz="1600" dirty="0" smtClean="0"/>
              <a:t>Y </a:t>
            </a:r>
            <a:r>
              <a:rPr lang="en-US" sz="1600" dirty="0" smtClean="0"/>
              <a:t>are </a:t>
            </a:r>
            <a:r>
              <a:rPr lang="en-US" sz="1600" dirty="0" smtClean="0"/>
              <a:t>joining </a:t>
            </a:r>
            <a:r>
              <a:rPr lang="en-US" sz="1600" dirty="0" smtClean="0"/>
              <a:t>and they have an average of 220 </a:t>
            </a:r>
            <a:r>
              <a:rPr lang="en-US" sz="1600" dirty="0" smtClean="0"/>
              <a:t>friends</a:t>
            </a:r>
            <a:endParaRPr lang="en-US" sz="1600" dirty="0" smtClean="0"/>
          </a:p>
          <a:p>
            <a:pPr lvl="1"/>
            <a:r>
              <a:rPr lang="en-US" sz="1600" dirty="0" smtClean="0"/>
              <a:t>Check-</a:t>
            </a:r>
            <a:r>
              <a:rPr lang="en-US" sz="1600" dirty="0" err="1" smtClean="0"/>
              <a:t>In’s</a:t>
            </a:r>
            <a:r>
              <a:rPr lang="en-US" sz="1600" dirty="0" smtClean="0"/>
              <a:t>, Deals, Sweepstakes, Loyalty Programs &amp; More…</a:t>
            </a:r>
          </a:p>
          <a:p>
            <a:endParaRPr lang="en-US" dirty="0" smtClean="0"/>
          </a:p>
          <a:p>
            <a:r>
              <a:rPr lang="en-US" dirty="0" smtClean="0"/>
              <a:t>Marketers jostle for attention</a:t>
            </a:r>
          </a:p>
          <a:p>
            <a:pPr lvl="1"/>
            <a:r>
              <a:rPr lang="en-US" sz="1600" dirty="0" smtClean="0"/>
              <a:t>60% of marketers are </a:t>
            </a:r>
            <a:r>
              <a:rPr lang="en-US" sz="1600" dirty="0" smtClean="0"/>
              <a:t>already using paid or created social media</a:t>
            </a:r>
          </a:p>
          <a:p>
            <a:pPr lvl="1"/>
            <a:r>
              <a:rPr lang="en-US" sz="1600" dirty="0" smtClean="0"/>
              <a:t>25% plan to within next 12 months</a:t>
            </a:r>
          </a:p>
          <a:p>
            <a:pPr lvl="1"/>
            <a:r>
              <a:rPr lang="en-US" sz="1600" dirty="0" smtClean="0"/>
              <a:t>Only one in six companies will be absent from social channels by 2013</a:t>
            </a:r>
          </a:p>
          <a:p>
            <a:pPr lvl="1"/>
            <a:endParaRPr lang="en-US" sz="1600" dirty="0" smtClean="0"/>
          </a:p>
          <a:p>
            <a:r>
              <a:rPr lang="en-US" sz="2200" dirty="0" smtClean="0"/>
              <a:t>Privacy Concerns</a:t>
            </a:r>
          </a:p>
          <a:p>
            <a:pPr lvl="1"/>
            <a:r>
              <a:rPr lang="en-US" sz="1600" dirty="0" smtClean="0"/>
              <a:t>Privacy concerns have grown from 30% to 36% </a:t>
            </a:r>
          </a:p>
          <a:p>
            <a:pPr lvl="1"/>
            <a:r>
              <a:rPr lang="en-US" sz="1600" dirty="0" smtClean="0"/>
              <a:t>Users are less likely to click on “Like” button or allow applications to share social media</a:t>
            </a:r>
          </a:p>
          <a:p>
            <a:pPr lvl="1"/>
            <a:endParaRPr lang="en-US" sz="1600" dirty="0" smtClean="0"/>
          </a:p>
          <a:p>
            <a:r>
              <a:rPr lang="en-US" sz="2200" dirty="0" smtClean="0"/>
              <a:t>Signal to Noise Ratio is very bad</a:t>
            </a:r>
            <a:endParaRPr lang="en-US" sz="2200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BUSINESSES WILL FIND ROI</a:t>
            </a:r>
            <a:br>
              <a:rPr lang="en-US" dirty="0" smtClean="0"/>
            </a:br>
            <a:r>
              <a:rPr lang="en-US" dirty="0" smtClean="0"/>
              <a:t>      </a:t>
            </a:r>
            <a:r>
              <a:rPr lang="en-US" b="0" dirty="0" smtClean="0"/>
              <a:t>What businesses need to do ?</a:t>
            </a:r>
            <a:endParaRPr lang="en-US" b="0" dirty="0" smtClean="0"/>
          </a:p>
        </p:txBody>
      </p:sp>
      <p:sp>
        <p:nvSpPr>
          <p:cNvPr id="4" name="Oval 3"/>
          <p:cNvSpPr/>
          <p:nvPr/>
        </p:nvSpPr>
        <p:spPr bwMode="auto">
          <a:xfrm>
            <a:off x="241173" y="457200"/>
            <a:ext cx="457200" cy="457200"/>
          </a:xfrm>
          <a:prstGeom prst="ellipse">
            <a:avLst/>
          </a:prstGeom>
          <a:solidFill>
            <a:srgbClr val="0083C7"/>
          </a:solidFill>
          <a:ln>
            <a:solidFill>
              <a:srgbClr val="FFFFF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1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228600" y="1447800"/>
            <a:ext cx="8763000" cy="4855634"/>
          </a:xfrm>
        </p:spPr>
        <p:txBody>
          <a:bodyPr/>
          <a:lstStyle/>
          <a:p>
            <a:r>
              <a:rPr lang="en-US" b="1" dirty="0" smtClean="0"/>
              <a:t>Presence</a:t>
            </a:r>
            <a:r>
              <a:rPr lang="en-US" dirty="0" smtClean="0"/>
              <a:t> IS NO MORE </a:t>
            </a:r>
            <a:r>
              <a:rPr lang="en-US" b="1" dirty="0" smtClean="0"/>
              <a:t>Social Media Strategy</a:t>
            </a:r>
          </a:p>
          <a:p>
            <a:endParaRPr lang="en-US" b="1" dirty="0" smtClean="0"/>
          </a:p>
          <a:p>
            <a:r>
              <a:rPr lang="en-US" dirty="0" smtClean="0"/>
              <a:t>Businesses will need to bring in CREATIVITY and DIFFERENTIATION</a:t>
            </a:r>
          </a:p>
          <a:p>
            <a:endParaRPr lang="en-US" dirty="0" smtClean="0"/>
          </a:p>
          <a:p>
            <a:r>
              <a:rPr lang="en-US" dirty="0" smtClean="0"/>
              <a:t>Businesses will need to be TRANSPARENT</a:t>
            </a:r>
          </a:p>
          <a:p>
            <a:endParaRPr lang="en-US" dirty="0" smtClean="0"/>
          </a:p>
          <a:p>
            <a:r>
              <a:rPr lang="en-US" dirty="0" smtClean="0"/>
              <a:t>Rise above the NOISE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BUSINESSES WILL FIND ROI</a:t>
            </a:r>
            <a:br>
              <a:rPr lang="en-US" dirty="0" smtClean="0"/>
            </a:br>
            <a:r>
              <a:rPr lang="en-US" dirty="0" smtClean="0"/>
              <a:t>      </a:t>
            </a:r>
            <a:r>
              <a:rPr lang="en-US" b="0" dirty="0" smtClean="0"/>
              <a:t>What businesses need to do – Some Examples</a:t>
            </a:r>
            <a:endParaRPr lang="en-US" b="0" dirty="0" smtClean="0"/>
          </a:p>
        </p:txBody>
      </p:sp>
      <p:sp>
        <p:nvSpPr>
          <p:cNvPr id="4" name="Oval 3"/>
          <p:cNvSpPr/>
          <p:nvPr/>
        </p:nvSpPr>
        <p:spPr bwMode="auto">
          <a:xfrm>
            <a:off x="241173" y="457200"/>
            <a:ext cx="457200" cy="457200"/>
          </a:xfrm>
          <a:prstGeom prst="ellipse">
            <a:avLst/>
          </a:prstGeom>
          <a:solidFill>
            <a:srgbClr val="0083C7"/>
          </a:solidFill>
          <a:ln>
            <a:solidFill>
              <a:srgbClr val="FFFFF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1</a:t>
            </a:r>
          </a:p>
        </p:txBody>
      </p:sp>
      <p:pic>
        <p:nvPicPr>
          <p:cNvPr id="175106" name="Picture 2"/>
          <p:cNvPicPr>
            <a:picLocks noChangeAspect="1" noChangeArrowheads="1"/>
          </p:cNvPicPr>
          <p:nvPr/>
        </p:nvPicPr>
        <p:blipFill>
          <a:blip r:embed="rId2"/>
          <a:srcRect l="1978" r="10625"/>
          <a:stretch>
            <a:fillRect/>
          </a:stretch>
        </p:blipFill>
        <p:spPr bwMode="auto">
          <a:xfrm>
            <a:off x="609600" y="1905000"/>
            <a:ext cx="4191000" cy="2997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Content Placeholder 11"/>
          <p:cNvSpPr>
            <a:spLocks noGrp="1"/>
          </p:cNvSpPr>
          <p:nvPr>
            <p:ph idx="4294967295"/>
          </p:nvPr>
        </p:nvSpPr>
        <p:spPr>
          <a:xfrm>
            <a:off x="533400" y="5257800"/>
            <a:ext cx="4038600" cy="685800"/>
          </a:xfrm>
        </p:spPr>
        <p:txBody>
          <a:bodyPr>
            <a:noAutofit/>
          </a:bodyPr>
          <a:lstStyle/>
          <a:p>
            <a:r>
              <a:rPr lang="en-US" sz="1600" dirty="0" err="1" smtClean="0"/>
              <a:t>BestBuy</a:t>
            </a:r>
            <a:r>
              <a:rPr lang="en-US" sz="1600" dirty="0" smtClean="0"/>
              <a:t> combated online retailers with </a:t>
            </a:r>
            <a:r>
              <a:rPr lang="en-US" sz="1600" dirty="0" err="1" smtClean="0"/>
              <a:t>Twelpforce</a:t>
            </a:r>
            <a:r>
              <a:rPr lang="en-US" sz="1600" dirty="0" smtClean="0"/>
              <a:t> (twitter help force)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905000"/>
            <a:ext cx="3657600" cy="30572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Content Placeholder 11"/>
          <p:cNvSpPr>
            <a:spLocks noGrp="1"/>
          </p:cNvSpPr>
          <p:nvPr>
            <p:ph idx="4294967295"/>
          </p:nvPr>
        </p:nvSpPr>
        <p:spPr>
          <a:xfrm>
            <a:off x="5029200" y="5257800"/>
            <a:ext cx="4038600" cy="685800"/>
          </a:xfrm>
        </p:spPr>
        <p:txBody>
          <a:bodyPr>
            <a:noAutofit/>
          </a:bodyPr>
          <a:lstStyle/>
          <a:p>
            <a:r>
              <a:rPr lang="en-US" sz="1600" dirty="0" smtClean="0"/>
              <a:t>Red bull stash contest in US</a:t>
            </a:r>
          </a:p>
          <a:p>
            <a:r>
              <a:rPr lang="en-US" sz="1600" dirty="0" smtClean="0"/>
              <a:t>City based Scavenger hunt</a:t>
            </a:r>
          </a:p>
          <a:p>
            <a:r>
              <a:rPr lang="en-US" sz="1600" dirty="0" smtClean="0"/>
              <a:t>15 million likes on </a:t>
            </a:r>
            <a:r>
              <a:rPr lang="en-US" sz="1600" dirty="0" err="1" smtClean="0"/>
              <a:t>Facebook</a:t>
            </a: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BUSINESSES WILL FIND ROI</a:t>
            </a:r>
            <a:br>
              <a:rPr lang="en-US" dirty="0" smtClean="0"/>
            </a:br>
            <a:r>
              <a:rPr lang="en-US" dirty="0" smtClean="0"/>
              <a:t>      </a:t>
            </a:r>
            <a:r>
              <a:rPr lang="en-US" b="0" dirty="0" smtClean="0"/>
              <a:t>What businesses need to do – Some Examples</a:t>
            </a:r>
            <a:endParaRPr lang="en-US" b="0" dirty="0" smtClean="0"/>
          </a:p>
        </p:txBody>
      </p:sp>
      <p:sp>
        <p:nvSpPr>
          <p:cNvPr id="4" name="Oval 3"/>
          <p:cNvSpPr/>
          <p:nvPr/>
        </p:nvSpPr>
        <p:spPr bwMode="auto">
          <a:xfrm>
            <a:off x="241173" y="457200"/>
            <a:ext cx="457200" cy="457200"/>
          </a:xfrm>
          <a:prstGeom prst="ellipse">
            <a:avLst/>
          </a:prstGeom>
          <a:solidFill>
            <a:srgbClr val="0083C7"/>
          </a:solidFill>
          <a:ln>
            <a:solidFill>
              <a:srgbClr val="FFFFF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1</a:t>
            </a:r>
          </a:p>
        </p:txBody>
      </p:sp>
      <p:sp>
        <p:nvSpPr>
          <p:cNvPr id="8" name="Content Placeholder 11"/>
          <p:cNvSpPr>
            <a:spLocks noGrp="1"/>
          </p:cNvSpPr>
          <p:nvPr>
            <p:ph idx="4294967295"/>
          </p:nvPr>
        </p:nvSpPr>
        <p:spPr>
          <a:xfrm>
            <a:off x="2133600" y="5410200"/>
            <a:ext cx="7696200" cy="685800"/>
          </a:xfrm>
        </p:spPr>
        <p:txBody>
          <a:bodyPr>
            <a:noAutofit/>
          </a:bodyPr>
          <a:lstStyle/>
          <a:p>
            <a:r>
              <a:rPr lang="en-US" sz="1600" dirty="0" smtClean="0"/>
              <a:t>Chevrolet’s  India </a:t>
            </a:r>
            <a:r>
              <a:rPr lang="en-US" sz="1600" dirty="0" smtClean="0"/>
              <a:t>focused </a:t>
            </a:r>
            <a:r>
              <a:rPr lang="en-US" sz="1600" dirty="0" smtClean="0"/>
              <a:t>YouTube channel</a:t>
            </a:r>
          </a:p>
        </p:txBody>
      </p:sp>
      <p:pic>
        <p:nvPicPr>
          <p:cNvPr id="176130" name="Picture 2"/>
          <p:cNvPicPr>
            <a:picLocks noChangeAspect="1" noChangeArrowheads="1"/>
          </p:cNvPicPr>
          <p:nvPr/>
        </p:nvPicPr>
        <p:blipFill>
          <a:blip r:embed="rId2"/>
          <a:srcRect l="10625" r="11875" b="4000"/>
          <a:stretch>
            <a:fillRect/>
          </a:stretch>
        </p:blipFill>
        <p:spPr bwMode="auto">
          <a:xfrm>
            <a:off x="2133600" y="1600200"/>
            <a:ext cx="4876800" cy="3775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BUSINESSES WILL FIND ROI</a:t>
            </a:r>
            <a:br>
              <a:rPr lang="en-US" dirty="0" smtClean="0"/>
            </a:br>
            <a:r>
              <a:rPr lang="en-US" dirty="0" smtClean="0"/>
              <a:t>      </a:t>
            </a:r>
            <a:r>
              <a:rPr lang="en-US" b="0" dirty="0" smtClean="0"/>
              <a:t>What businesses need to do – Some Examples</a:t>
            </a:r>
            <a:endParaRPr lang="en-US" b="0" dirty="0" smtClean="0"/>
          </a:p>
        </p:txBody>
      </p:sp>
      <p:sp>
        <p:nvSpPr>
          <p:cNvPr id="4" name="Oval 3"/>
          <p:cNvSpPr/>
          <p:nvPr/>
        </p:nvSpPr>
        <p:spPr bwMode="auto">
          <a:xfrm>
            <a:off x="241173" y="457200"/>
            <a:ext cx="457200" cy="457200"/>
          </a:xfrm>
          <a:prstGeom prst="ellipse">
            <a:avLst/>
          </a:prstGeom>
          <a:solidFill>
            <a:srgbClr val="0083C7"/>
          </a:solidFill>
          <a:ln>
            <a:solidFill>
              <a:srgbClr val="FFFFF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1</a:t>
            </a:r>
          </a:p>
        </p:txBody>
      </p:sp>
      <p:sp>
        <p:nvSpPr>
          <p:cNvPr id="8" name="Content Placeholder 11"/>
          <p:cNvSpPr>
            <a:spLocks noGrp="1"/>
          </p:cNvSpPr>
          <p:nvPr>
            <p:ph idx="4294967295"/>
          </p:nvPr>
        </p:nvSpPr>
        <p:spPr>
          <a:xfrm>
            <a:off x="2133600" y="5410200"/>
            <a:ext cx="7696200" cy="685800"/>
          </a:xfrm>
        </p:spPr>
        <p:txBody>
          <a:bodyPr>
            <a:noAutofit/>
          </a:bodyPr>
          <a:lstStyle/>
          <a:p>
            <a:r>
              <a:rPr lang="en-US" sz="1600" dirty="0" smtClean="0"/>
              <a:t>Chevrolet’s  India </a:t>
            </a:r>
            <a:r>
              <a:rPr lang="en-US" sz="1600" dirty="0" smtClean="0"/>
              <a:t>focused </a:t>
            </a:r>
            <a:r>
              <a:rPr lang="en-US" sz="1600" dirty="0" smtClean="0"/>
              <a:t>YouTube channel</a:t>
            </a:r>
          </a:p>
        </p:txBody>
      </p:sp>
      <p:pic>
        <p:nvPicPr>
          <p:cNvPr id="182274" name="Picture 2"/>
          <p:cNvPicPr>
            <a:picLocks noChangeAspect="1" noChangeArrowheads="1"/>
          </p:cNvPicPr>
          <p:nvPr/>
        </p:nvPicPr>
        <p:blipFill>
          <a:blip r:embed="rId2"/>
          <a:srcRect l="11875" t="8000" r="29375" b="10000"/>
          <a:stretch>
            <a:fillRect/>
          </a:stretch>
        </p:blipFill>
        <p:spPr bwMode="auto">
          <a:xfrm>
            <a:off x="1905000" y="1595336"/>
            <a:ext cx="5029200" cy="4387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ontent Placeholder 11"/>
          <p:cNvSpPr>
            <a:spLocks noGrp="1"/>
          </p:cNvSpPr>
          <p:nvPr>
            <p:ph idx="4294967295"/>
          </p:nvPr>
        </p:nvSpPr>
        <p:spPr>
          <a:xfrm>
            <a:off x="1828800" y="5943600"/>
            <a:ext cx="7696200" cy="685800"/>
          </a:xfrm>
        </p:spPr>
        <p:txBody>
          <a:bodyPr>
            <a:noAutofit/>
          </a:bodyPr>
          <a:lstStyle/>
          <a:p>
            <a:r>
              <a:rPr lang="en-US" sz="1600" dirty="0" err="1" smtClean="0"/>
              <a:t>Walmart’s</a:t>
            </a:r>
            <a:r>
              <a:rPr lang="en-US" sz="1600" dirty="0" smtClean="0"/>
              <a:t> </a:t>
            </a:r>
            <a:r>
              <a:rPr lang="en-US" sz="1600" dirty="0" err="1" smtClean="0"/>
              <a:t>CrowdSaver</a:t>
            </a:r>
            <a:r>
              <a:rPr lang="en-US" sz="1600" dirty="0" smtClean="0"/>
              <a:t> </a:t>
            </a:r>
            <a:r>
              <a:rPr lang="en-US" sz="1600" dirty="0" err="1" smtClean="0"/>
              <a:t>facebook</a:t>
            </a:r>
            <a:r>
              <a:rPr lang="en-US" sz="1600" dirty="0" smtClean="0"/>
              <a:t> app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ransparencySW Proposal">
  <a:themeElements>
    <a:clrScheme name="TransparencySW Propos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ransparencySW Proposal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ransparencySW Propos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parencySW Propos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parencySW Propos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parencySW Propos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parencySW Propos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parencySW Propos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nsparencySW Propos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nsparencySW Propos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nsparencySW Propos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nsparencySW Propos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nsparencySW Propos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nsparencySW Propos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10890</TotalTime>
  <Words>674</Words>
  <Application>Microsoft Office PowerPoint</Application>
  <PresentationFormat>On-screen Show (4:3)</PresentationFormat>
  <Paragraphs>189</Paragraphs>
  <Slides>23</Slides>
  <Notes>2</Notes>
  <HiddenSlides>5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1_TransparencySW Proposal</vt:lpstr>
      <vt:lpstr>Microsoft Office PowerPoint 97-2003 Presentation</vt:lpstr>
      <vt:lpstr>Leveraging Emerging Social Web Trends for Marketing  Ravish Kamath SiliconIndia – Marketing Symposium 4th February, 2011 </vt:lpstr>
      <vt:lpstr>The Rise of Social Media Trends that are making us re-think</vt:lpstr>
      <vt:lpstr>Some Key Emerging Trends </vt:lpstr>
      <vt:lpstr>      BUSINESSES WILL FIND ROI       What ROI means for different functions ?</vt:lpstr>
      <vt:lpstr>      BUSINESSES WILL FIND ROI       Consumer’s need balance</vt:lpstr>
      <vt:lpstr>      BUSINESSES WILL FIND ROI       What businesses need to do ?</vt:lpstr>
      <vt:lpstr>      BUSINESSES WILL FIND ROI       What businesses need to do – Some Examples</vt:lpstr>
      <vt:lpstr>      BUSINESSES WILL FIND ROI       What businesses need to do – Some Examples</vt:lpstr>
      <vt:lpstr>      BUSINESSES WILL FIND ROI       What businesses need to do – Some Examples</vt:lpstr>
      <vt:lpstr>      BUSINESSES WILL FIND ROI       What businesses need to do – Some Examples</vt:lpstr>
      <vt:lpstr>      BUSINESSES WILL FIND ROI       BUT Measuring Social Media KPI will be ?</vt:lpstr>
      <vt:lpstr>      SOCIAL EQUITY WILL GET ESTABLISHED </vt:lpstr>
      <vt:lpstr>      SOCIAL EQUITY WILL GET ESTABLISHED </vt:lpstr>
      <vt:lpstr>      SOCIAL ECOSYSTEM WILL DRIVE INNOVATION </vt:lpstr>
      <vt:lpstr>      SOCIAL ECOSYSTEM WILL DRIVE INNOVATION </vt:lpstr>
      <vt:lpstr>      SOCIAL ECOSYSTEM WILL DRIVE INNOVATION </vt:lpstr>
      <vt:lpstr>      SOCIAL ECOSYSTEM WILL DRIVE INNOVATION       Some Retail Examples</vt:lpstr>
      <vt:lpstr>      SOCIAL ECOSYSTEM WILL DRIVE INNOVATION       Some Enterprise Examples</vt:lpstr>
      <vt:lpstr>      BUSINESSES WILL HAPPEN ELSEWHERE       Establishing the Five Eras of Social Web</vt:lpstr>
      <vt:lpstr>      BUSINESSES WILL HAPPEN ELSEWHERE       So what is expected ?</vt:lpstr>
      <vt:lpstr>      BUSINESSES WILL HAPPEN ELSEWHERE       E-commerce on Facebook</vt:lpstr>
      <vt:lpstr>      BUSINESSES WILL HAPPEN ELSEWHERE       E-commerce on Facebook</vt:lpstr>
      <vt:lpstr>Slide 23</vt:lpstr>
    </vt:vector>
  </TitlesOfParts>
  <Company>Regalix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Corporate Overview</dc:title>
  <dc:creator>Sharan Vikas</dc:creator>
  <cp:lastModifiedBy>Admin</cp:lastModifiedBy>
  <cp:revision>224</cp:revision>
  <cp:lastPrinted>2010-03-08T21:21:11Z</cp:lastPrinted>
  <dcterms:created xsi:type="dcterms:W3CDTF">2011-02-02T18:29:50Z</dcterms:created>
  <dcterms:modified xsi:type="dcterms:W3CDTF">2011-02-04T02:29:51Z</dcterms:modified>
</cp:coreProperties>
</file>